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65" r:id="rId3"/>
    <p:sldId id="287" r:id="rId4"/>
    <p:sldId id="293" r:id="rId5"/>
    <p:sldId id="267" r:id="rId6"/>
    <p:sldId id="264" r:id="rId7"/>
    <p:sldId id="276" r:id="rId8"/>
    <p:sldId id="286" r:id="rId9"/>
    <p:sldId id="289" r:id="rId10"/>
    <p:sldId id="290" r:id="rId11"/>
    <p:sldId id="292" r:id="rId12"/>
    <p:sldId id="288" r:id="rId13"/>
    <p:sldId id="281" r:id="rId14"/>
    <p:sldId id="269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1pPr>
    <a:lvl2pPr marL="0" marR="0" indent="4572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2pPr>
    <a:lvl3pPr marL="0" marR="0" indent="9144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3pPr>
    <a:lvl4pPr marL="0" marR="0" indent="13716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4pPr>
    <a:lvl5pPr marL="0" marR="0" indent="18288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5pPr>
    <a:lvl6pPr marL="0" marR="0" indent="22860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6pPr>
    <a:lvl7pPr marL="0" marR="0" indent="27432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7pPr>
    <a:lvl8pPr marL="0" marR="0" indent="32004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8pPr>
    <a:lvl9pPr marL="0" marR="0" indent="3657600" algn="l" defTabSz="2438338" rtl="0" fontAlgn="auto" latinLnBrk="0" hangingPunct="0">
      <a:lnSpc>
        <a:spcPct val="130000"/>
      </a:lnSpc>
      <a:spcBef>
        <a:spcPts val="0"/>
      </a:spcBef>
      <a:spcAft>
        <a:spcPts val="0"/>
      </a:spcAft>
      <a:buClrTx/>
      <a:buSzTx/>
      <a:buFontTx/>
      <a:buNone/>
      <a:tabLst/>
      <a:defRPr kumimoji="0" sz="1900" b="0" i="0" u="none" strike="noStrike" cap="none" spc="0" normalizeH="0" baseline="0">
        <a:ln>
          <a:noFill/>
        </a:ln>
        <a:solidFill>
          <a:srgbClr val="818779"/>
        </a:solidFill>
        <a:effectLst/>
        <a:uFillTx/>
        <a:latin typeface="Lato Regular"/>
        <a:ea typeface="Lato Regular"/>
        <a:cs typeface="Lato Regular"/>
        <a:sym typeface="Lato Regular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Lato Regular"/>
          <a:ea typeface="Lato Regular"/>
          <a:cs typeface="Lato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Lato Bold"/>
          <a:ea typeface="Lato Bold"/>
          <a:cs typeface="Lato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89"/>
    <p:restoredTop sz="84587" autoAdjust="0"/>
  </p:normalViewPr>
  <p:slideViewPr>
    <p:cSldViewPr snapToGrid="0">
      <p:cViewPr varScale="1">
        <p:scale>
          <a:sx n="28" d="100"/>
          <a:sy n="28" d="100"/>
        </p:scale>
        <p:origin x="67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Shape 803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804" name="Shape 804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635241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1pPr>
    <a:lvl2pPr indent="2286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2pPr>
    <a:lvl3pPr indent="4572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3pPr>
    <a:lvl4pPr indent="6858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4pPr>
    <a:lvl5pPr indent="9144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5pPr>
    <a:lvl6pPr indent="11430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6pPr>
    <a:lvl7pPr indent="13716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7pPr>
    <a:lvl8pPr indent="16002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8pPr>
    <a:lvl9pPr indent="1828800" defTabSz="457200" latinLnBrk="0">
      <a:lnSpc>
        <a:spcPct val="117999"/>
      </a:lnSpc>
      <a:defRPr sz="2200">
        <a:latin typeface="Lato Regular"/>
        <a:ea typeface="Lato Regular"/>
        <a:cs typeface="Lato Regular"/>
        <a:sym typeface="Lato Regular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2200" b="0" i="0" dirty="0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무선 호출 서비스</a:t>
            </a:r>
            <a:r>
              <a:rPr lang="ko-KR" altLang="en-US" sz="2200" b="0" i="0" baseline="0" dirty="0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 사용</a:t>
            </a:r>
            <a:r>
              <a:rPr lang="ko-KR" altLang="en-US" sz="2200" b="0" i="0" dirty="0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자의 식별 번호 지정</a:t>
            </a:r>
            <a:r>
              <a:rPr lang="en-US" altLang="ko-KR" sz="2200" b="0" i="0" dirty="0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(</a:t>
            </a:r>
            <a:r>
              <a:rPr lang="ko-KR" altLang="en-US" sz="2200" b="0" i="0" dirty="0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포트번호</a:t>
            </a:r>
            <a:r>
              <a:rPr lang="en-US" altLang="ko-KR" sz="2200" b="0" i="0" dirty="0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)</a:t>
            </a:r>
          </a:p>
          <a:p>
            <a:endParaRPr lang="en-US" altLang="ko-KR" sz="2200" b="0" i="0" dirty="0" smtClean="0">
              <a:effectLst/>
              <a:latin typeface="Lato Regular"/>
              <a:ea typeface="Lato Regular"/>
              <a:cs typeface="Lato Regular"/>
              <a:sym typeface="Lato Regular"/>
            </a:endParaRPr>
          </a:p>
          <a:p>
            <a:r>
              <a:rPr lang="ko-KR" altLang="en-US" sz="2200" b="0" i="0" dirty="0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호출은 한 사람이 전화번호나 숫자로 된 간단한 메시지를 남길 수 있게 되었음</a:t>
            </a:r>
            <a:endParaRPr lang="en-US" altLang="ko-KR" sz="2200" b="0" i="0" dirty="0" smtClean="0">
              <a:effectLst/>
              <a:latin typeface="Lato Regular"/>
              <a:ea typeface="Lato Regular"/>
              <a:cs typeface="Lato Regular"/>
              <a:sym typeface="Lato Regular"/>
            </a:endParaRPr>
          </a:p>
          <a:p>
            <a:endParaRPr lang="en-US" altLang="ko-KR" sz="2200" b="0" i="0" dirty="0" smtClean="0">
              <a:effectLst/>
              <a:latin typeface="Lato Regular"/>
              <a:sym typeface="Lato Regular"/>
            </a:endParaRPr>
          </a:p>
          <a:p>
            <a:r>
              <a:rPr lang="ko-KR" altLang="en-US" sz="2200" b="0" i="0" dirty="0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호출을 수신했을 때 </a:t>
            </a:r>
            <a:r>
              <a:rPr lang="ko-KR" altLang="en-US" sz="2200" b="0" i="0" dirty="0" err="1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벨소리나</a:t>
            </a:r>
            <a:r>
              <a:rPr lang="ko-KR" altLang="en-US" sz="2200" b="0" i="0" dirty="0" smtClean="0">
                <a:effectLst/>
                <a:latin typeface="Lato Regular"/>
                <a:ea typeface="Lato Regular"/>
                <a:cs typeface="Lato Regular"/>
                <a:sym typeface="Lato Regular"/>
              </a:rPr>
              <a:t> 간단한 음향만으로 수신 사실을 나타냄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280141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원래 계획대로 알파벳 출력이 어려워 구현 못함 </a:t>
            </a:r>
            <a:endParaRPr lang="en-US" altLang="ko-KR" dirty="0" smtClean="0"/>
          </a:p>
          <a:p>
            <a:r>
              <a:rPr lang="en-US" altLang="ko-KR" baseline="0" dirty="0" smtClean="0"/>
              <a:t>LCD</a:t>
            </a:r>
            <a:r>
              <a:rPr lang="ko-KR" altLang="en-US" baseline="0" dirty="0" smtClean="0"/>
              <a:t>와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249788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2200" b="0" i="0" dirty="0" smtClean="0">
              <a:effectLst/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252352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0791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97217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소켓통신을 사용</a:t>
            </a:r>
            <a:endParaRPr lang="en-US" altLang="ko-KR" dirty="0" smtClean="0"/>
          </a:p>
          <a:p>
            <a:r>
              <a:rPr lang="ko-KR" altLang="en-US" dirty="0" smtClean="0"/>
              <a:t>서버와 클라이언트 구분</a:t>
            </a:r>
            <a:endParaRPr lang="en-US" altLang="ko-KR" dirty="0" smtClean="0"/>
          </a:p>
          <a:p>
            <a:r>
              <a:rPr lang="en-US" altLang="ko-KR" dirty="0" smtClean="0"/>
              <a:t>Keypad</a:t>
            </a:r>
            <a:r>
              <a:rPr lang="ko-KR" altLang="en-US" dirty="0" smtClean="0"/>
              <a:t>를 이용해 </a:t>
            </a:r>
            <a:r>
              <a:rPr lang="en-US" altLang="ko-KR" baseline="0" dirty="0" smtClean="0"/>
              <a:t>LCD</a:t>
            </a:r>
            <a:r>
              <a:rPr lang="ko-KR" altLang="en-US" baseline="0" dirty="0" smtClean="0"/>
              <a:t>에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쉽고 빠르게 입력 가능하도록 구현</a:t>
            </a:r>
            <a:endParaRPr lang="en-US" altLang="ko-KR" dirty="0" smtClean="0"/>
          </a:p>
          <a:p>
            <a:r>
              <a:rPr lang="en-US" altLang="ko-KR" dirty="0" smtClean="0"/>
              <a:t>2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사용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입출력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[</a:t>
            </a:r>
            <a:r>
              <a:rPr lang="ko-KR" altLang="en-US" dirty="0" smtClean="0"/>
              <a:t>과정</a:t>
            </a:r>
            <a:r>
              <a:rPr lang="en-US" altLang="ko-KR" dirty="0" smtClean="0"/>
              <a:t>]</a:t>
            </a:r>
          </a:p>
          <a:p>
            <a:pPr marL="0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서버가 열리면 사용자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클라이언트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 접속 </a:t>
            </a:r>
            <a:endParaRPr lang="en-US" altLang="ko-KR" dirty="0" smtClean="0"/>
          </a:p>
          <a:p>
            <a:pPr marL="457200" indent="-457200">
              <a:buAutoNum type="arabicPeriod"/>
            </a:pP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한 명의 사용자가 </a:t>
            </a:r>
            <a:r>
              <a:rPr lang="en-US" altLang="ko-KR" dirty="0" smtClean="0"/>
              <a:t>Keypad</a:t>
            </a:r>
            <a:r>
              <a:rPr lang="ko-KR" altLang="en-US" dirty="0" smtClean="0"/>
              <a:t>를 이용해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에</a:t>
            </a:r>
            <a:r>
              <a:rPr lang="en-US" altLang="ko-KR" baseline="0" dirty="0" smtClean="0"/>
              <a:t> </a:t>
            </a:r>
            <a:r>
              <a:rPr lang="ko-KR" altLang="en-US" dirty="0" smtClean="0"/>
              <a:t>호출 값</a:t>
            </a:r>
            <a:r>
              <a:rPr lang="en-US" altLang="ko-KR" dirty="0" smtClean="0"/>
              <a:t>(</a:t>
            </a:r>
            <a:r>
              <a:rPr lang="ko-KR" altLang="en-US" dirty="0" smtClean="0"/>
              <a:t>숫자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</a:t>
            </a:r>
            <a:r>
              <a:rPr lang="ko-KR" altLang="en-US" baseline="0" dirty="0" smtClean="0"/>
              <a:t>입력하여 </a:t>
            </a:r>
            <a:r>
              <a:rPr lang="ko-KR" altLang="en-US" dirty="0" smtClean="0"/>
              <a:t>보냄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ko-KR" altLang="en-US" dirty="0" smtClean="0"/>
              <a:t>서버에서 </a:t>
            </a:r>
            <a:r>
              <a:rPr lang="en-US" altLang="ko-KR" dirty="0" smtClean="0"/>
              <a:t>DB</a:t>
            </a:r>
            <a:r>
              <a:rPr lang="ko-KR" altLang="en-US" dirty="0" smtClean="0"/>
              <a:t>에 있는 데이터를 가져와 서버에 접속한 모든 사용자들에게 메시지</a:t>
            </a:r>
            <a:r>
              <a:rPr lang="en-US" altLang="ko-KR" dirty="0" smtClean="0"/>
              <a:t>(</a:t>
            </a:r>
            <a:r>
              <a:rPr lang="ko-KR" altLang="en-US" dirty="0" smtClean="0"/>
              <a:t>문자열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보냄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ko-KR" altLang="en-US" dirty="0" smtClean="0"/>
              <a:t>메시지가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에 출력됨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baseline="0" dirty="0" smtClean="0"/>
              <a:t>5. </a:t>
            </a:r>
            <a:r>
              <a:rPr lang="ko-KR" altLang="en-US" baseline="0" dirty="0" smtClean="0"/>
              <a:t>메시지가 오면 </a:t>
            </a:r>
            <a:r>
              <a:rPr lang="en-US" altLang="ko-KR" baseline="0" dirty="0" smtClean="0"/>
              <a:t>Buzzer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LED</a:t>
            </a:r>
            <a:r>
              <a:rPr lang="ko-KR" altLang="en-US" baseline="0" dirty="0" smtClean="0"/>
              <a:t>로 알림을 보내줌 </a:t>
            </a:r>
            <a:r>
              <a:rPr lang="ko-KR" altLang="en-US" dirty="0" smtClean="0"/>
              <a:t>   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4200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소켓통신을 사용</a:t>
            </a:r>
            <a:endParaRPr lang="en-US" altLang="ko-KR" dirty="0" smtClean="0"/>
          </a:p>
          <a:p>
            <a:r>
              <a:rPr lang="ko-KR" altLang="en-US" dirty="0" smtClean="0"/>
              <a:t>서버와 클라이언트 구분</a:t>
            </a:r>
            <a:endParaRPr lang="en-US" altLang="ko-KR" dirty="0" smtClean="0"/>
          </a:p>
          <a:p>
            <a:r>
              <a:rPr lang="en-US" altLang="ko-KR" dirty="0" smtClean="0"/>
              <a:t>Keypad</a:t>
            </a:r>
            <a:r>
              <a:rPr lang="ko-KR" altLang="en-US" dirty="0" smtClean="0"/>
              <a:t>를 이용해 </a:t>
            </a:r>
            <a:r>
              <a:rPr lang="en-US" altLang="ko-KR" baseline="0" dirty="0" smtClean="0"/>
              <a:t>LCD</a:t>
            </a:r>
            <a:r>
              <a:rPr lang="ko-KR" altLang="en-US" baseline="0" dirty="0" smtClean="0"/>
              <a:t>에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쉽고 빠르게 입력 가능하도록 구현</a:t>
            </a:r>
            <a:endParaRPr lang="en-US" altLang="ko-KR" dirty="0" smtClean="0"/>
          </a:p>
          <a:p>
            <a:r>
              <a:rPr lang="en-US" altLang="ko-KR" dirty="0" smtClean="0"/>
              <a:t>2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사용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입출력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[</a:t>
            </a:r>
            <a:r>
              <a:rPr lang="ko-KR" altLang="en-US" dirty="0" smtClean="0"/>
              <a:t>과정</a:t>
            </a:r>
            <a:r>
              <a:rPr lang="en-US" altLang="ko-KR" dirty="0" smtClean="0"/>
              <a:t>]</a:t>
            </a:r>
          </a:p>
          <a:p>
            <a:pPr marL="0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서버가 열리면 사용자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클라이언트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 접속 </a:t>
            </a:r>
            <a:endParaRPr lang="en-US" altLang="ko-KR" dirty="0" smtClean="0"/>
          </a:p>
          <a:p>
            <a:pPr marL="457200" indent="-457200">
              <a:buAutoNum type="arabicPeriod"/>
            </a:pP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한 명의 사용자가 </a:t>
            </a:r>
            <a:r>
              <a:rPr lang="en-US" altLang="ko-KR" dirty="0" smtClean="0"/>
              <a:t>Keypad</a:t>
            </a:r>
            <a:r>
              <a:rPr lang="ko-KR" altLang="en-US" dirty="0" smtClean="0"/>
              <a:t>를 이용해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에</a:t>
            </a:r>
            <a:r>
              <a:rPr lang="en-US" altLang="ko-KR" baseline="0" dirty="0" smtClean="0"/>
              <a:t> </a:t>
            </a:r>
            <a:r>
              <a:rPr lang="ko-KR" altLang="en-US" dirty="0" smtClean="0"/>
              <a:t>호출 값</a:t>
            </a:r>
            <a:r>
              <a:rPr lang="en-US" altLang="ko-KR" dirty="0" smtClean="0"/>
              <a:t>(</a:t>
            </a:r>
            <a:r>
              <a:rPr lang="ko-KR" altLang="en-US" dirty="0" smtClean="0"/>
              <a:t>숫자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</a:t>
            </a:r>
            <a:r>
              <a:rPr lang="ko-KR" altLang="en-US" baseline="0" dirty="0" smtClean="0"/>
              <a:t>입력하여 </a:t>
            </a:r>
            <a:r>
              <a:rPr lang="ko-KR" altLang="en-US" dirty="0" smtClean="0"/>
              <a:t>보냄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ko-KR" altLang="en-US" dirty="0" smtClean="0"/>
              <a:t>서버에서 </a:t>
            </a:r>
            <a:r>
              <a:rPr lang="en-US" altLang="ko-KR" dirty="0" smtClean="0"/>
              <a:t>DB</a:t>
            </a:r>
            <a:r>
              <a:rPr lang="ko-KR" altLang="en-US" dirty="0" smtClean="0"/>
              <a:t>에 있는 데이터를 가져와 서버에 접속한 모든 사용자들에게 메시지</a:t>
            </a:r>
            <a:r>
              <a:rPr lang="en-US" altLang="ko-KR" dirty="0" smtClean="0"/>
              <a:t>(</a:t>
            </a:r>
            <a:r>
              <a:rPr lang="ko-KR" altLang="en-US" dirty="0" smtClean="0"/>
              <a:t>문자열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보냄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ko-KR" altLang="en-US" dirty="0" smtClean="0"/>
              <a:t>메시지가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에 출력됨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baseline="0" dirty="0" smtClean="0"/>
              <a:t>5. </a:t>
            </a:r>
            <a:r>
              <a:rPr lang="ko-KR" altLang="en-US" baseline="0" dirty="0" smtClean="0"/>
              <a:t>메시지가 오면 </a:t>
            </a:r>
            <a:r>
              <a:rPr lang="en-US" altLang="ko-KR" baseline="0" dirty="0" smtClean="0"/>
              <a:t>Buzzer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LED</a:t>
            </a:r>
            <a:r>
              <a:rPr lang="ko-KR" altLang="en-US" baseline="0" dirty="0" smtClean="0"/>
              <a:t>로 알림을 보내줌 </a:t>
            </a:r>
            <a:r>
              <a:rPr lang="ko-KR" altLang="en-US" dirty="0" smtClean="0"/>
              <a:t>   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4961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소켓통신을 사용</a:t>
            </a:r>
            <a:endParaRPr lang="en-US" altLang="ko-KR" dirty="0" smtClean="0"/>
          </a:p>
          <a:p>
            <a:r>
              <a:rPr lang="ko-KR" altLang="en-US" dirty="0" smtClean="0"/>
              <a:t>서버와 클라이언트 구분</a:t>
            </a:r>
            <a:endParaRPr lang="en-US" altLang="ko-KR" dirty="0" smtClean="0"/>
          </a:p>
          <a:p>
            <a:r>
              <a:rPr lang="en-US" altLang="ko-KR" dirty="0" smtClean="0"/>
              <a:t>Keypad</a:t>
            </a:r>
            <a:r>
              <a:rPr lang="ko-KR" altLang="en-US" dirty="0" smtClean="0"/>
              <a:t>를 이용해 </a:t>
            </a:r>
            <a:r>
              <a:rPr lang="en-US" altLang="ko-KR" baseline="0" dirty="0" smtClean="0"/>
              <a:t>LCD</a:t>
            </a:r>
            <a:r>
              <a:rPr lang="ko-KR" altLang="en-US" baseline="0" dirty="0" smtClean="0"/>
              <a:t>에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쉽고 빠르게 입력 가능하도록 구현</a:t>
            </a:r>
            <a:endParaRPr lang="en-US" altLang="ko-KR" dirty="0" smtClean="0"/>
          </a:p>
          <a:p>
            <a:r>
              <a:rPr lang="en-US" altLang="ko-KR" dirty="0" smtClean="0"/>
              <a:t>2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사용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입출력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[</a:t>
            </a:r>
            <a:r>
              <a:rPr lang="ko-KR" altLang="en-US" dirty="0" smtClean="0"/>
              <a:t>과정</a:t>
            </a:r>
            <a:r>
              <a:rPr lang="en-US" altLang="ko-KR" dirty="0" smtClean="0"/>
              <a:t>]</a:t>
            </a:r>
          </a:p>
          <a:p>
            <a:pPr marL="0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서버가 열리면 사용자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클라이언트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 접속 </a:t>
            </a:r>
            <a:endParaRPr lang="en-US" altLang="ko-KR" dirty="0" smtClean="0"/>
          </a:p>
          <a:p>
            <a:pPr marL="457200" indent="-457200">
              <a:buAutoNum type="arabicPeriod"/>
            </a:pP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한 명의 사용자가 </a:t>
            </a:r>
            <a:r>
              <a:rPr lang="en-US" altLang="ko-KR" dirty="0" smtClean="0"/>
              <a:t>Keypad</a:t>
            </a:r>
            <a:r>
              <a:rPr lang="ko-KR" altLang="en-US" dirty="0" smtClean="0"/>
              <a:t>를 이용해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에</a:t>
            </a:r>
            <a:r>
              <a:rPr lang="en-US" altLang="ko-KR" baseline="0" dirty="0" smtClean="0"/>
              <a:t> </a:t>
            </a:r>
            <a:r>
              <a:rPr lang="ko-KR" altLang="en-US" dirty="0" smtClean="0"/>
              <a:t>호출 값</a:t>
            </a:r>
            <a:r>
              <a:rPr lang="en-US" altLang="ko-KR" dirty="0" smtClean="0"/>
              <a:t>(</a:t>
            </a:r>
            <a:r>
              <a:rPr lang="ko-KR" altLang="en-US" dirty="0" smtClean="0"/>
              <a:t>숫자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</a:t>
            </a:r>
            <a:r>
              <a:rPr lang="ko-KR" altLang="en-US" baseline="0" dirty="0" smtClean="0"/>
              <a:t>입력하여 </a:t>
            </a:r>
            <a:r>
              <a:rPr lang="ko-KR" altLang="en-US" dirty="0" smtClean="0"/>
              <a:t>보냄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ko-KR" altLang="en-US" dirty="0" smtClean="0"/>
              <a:t>서버에서 </a:t>
            </a:r>
            <a:r>
              <a:rPr lang="en-US" altLang="ko-KR" dirty="0" smtClean="0"/>
              <a:t>DB</a:t>
            </a:r>
            <a:r>
              <a:rPr lang="ko-KR" altLang="en-US" dirty="0" smtClean="0"/>
              <a:t>에 있는 데이터를 가져와 서버에 접속한 모든 사용자들에게 메시지</a:t>
            </a:r>
            <a:r>
              <a:rPr lang="en-US" altLang="ko-KR" dirty="0" smtClean="0"/>
              <a:t>(</a:t>
            </a:r>
            <a:r>
              <a:rPr lang="ko-KR" altLang="en-US" dirty="0" smtClean="0"/>
              <a:t>문자열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보냄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ko-KR" altLang="en-US" dirty="0" smtClean="0"/>
              <a:t>메시지가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에 출력됨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baseline="0" dirty="0" smtClean="0"/>
              <a:t>5. </a:t>
            </a:r>
            <a:r>
              <a:rPr lang="ko-KR" altLang="en-US" baseline="0" dirty="0" smtClean="0"/>
              <a:t>메시지가 오면 </a:t>
            </a:r>
            <a:r>
              <a:rPr lang="en-US" altLang="ko-KR" baseline="0" dirty="0" smtClean="0"/>
              <a:t>Buzzer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LED</a:t>
            </a:r>
            <a:r>
              <a:rPr lang="ko-KR" altLang="en-US" baseline="0" dirty="0" smtClean="0"/>
              <a:t>로 알림을 보내줌 </a:t>
            </a:r>
            <a:r>
              <a:rPr lang="ko-KR" altLang="en-US" dirty="0" smtClean="0"/>
              <a:t>   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4539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소켓통신을 사용</a:t>
            </a:r>
            <a:endParaRPr lang="en-US" altLang="ko-KR" dirty="0" smtClean="0"/>
          </a:p>
          <a:p>
            <a:r>
              <a:rPr lang="ko-KR" altLang="en-US" dirty="0" smtClean="0"/>
              <a:t>서버와 클라이언트 구분</a:t>
            </a:r>
            <a:endParaRPr lang="en-US" altLang="ko-KR" dirty="0" smtClean="0"/>
          </a:p>
          <a:p>
            <a:r>
              <a:rPr lang="en-US" altLang="ko-KR" dirty="0" smtClean="0"/>
              <a:t>Keypad</a:t>
            </a:r>
            <a:r>
              <a:rPr lang="ko-KR" altLang="en-US" dirty="0" smtClean="0"/>
              <a:t>를 이용해 </a:t>
            </a:r>
            <a:r>
              <a:rPr lang="en-US" altLang="ko-KR" baseline="0" dirty="0" smtClean="0"/>
              <a:t>LCD</a:t>
            </a:r>
            <a:r>
              <a:rPr lang="ko-KR" altLang="en-US" baseline="0" dirty="0" smtClean="0"/>
              <a:t>에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쉽고 빠르게 입력 가능하도록 구현</a:t>
            </a:r>
            <a:endParaRPr lang="en-US" altLang="ko-KR" dirty="0" smtClean="0"/>
          </a:p>
          <a:p>
            <a:r>
              <a:rPr lang="en-US" altLang="ko-KR" dirty="0" smtClean="0"/>
              <a:t>2</a:t>
            </a:r>
            <a:r>
              <a:rPr lang="ko-KR" altLang="en-US" dirty="0" smtClean="0"/>
              <a:t>개의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사용 </a:t>
            </a:r>
            <a:r>
              <a:rPr lang="en-US" altLang="ko-KR" dirty="0" smtClean="0"/>
              <a:t>(</a:t>
            </a:r>
            <a:r>
              <a:rPr lang="ko-KR" altLang="en-US" dirty="0" smtClean="0"/>
              <a:t>입출력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[</a:t>
            </a:r>
            <a:r>
              <a:rPr lang="ko-KR" altLang="en-US" dirty="0" smtClean="0"/>
              <a:t>과정</a:t>
            </a:r>
            <a:r>
              <a:rPr lang="en-US" altLang="ko-KR" dirty="0" smtClean="0"/>
              <a:t>]</a:t>
            </a:r>
          </a:p>
          <a:p>
            <a:pPr marL="0" indent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서버가 열리면 사용자</a:t>
            </a:r>
            <a:r>
              <a:rPr lang="en-US" altLang="ko-KR" dirty="0" smtClean="0"/>
              <a:t>(</a:t>
            </a:r>
            <a:r>
              <a:rPr lang="ko-KR" altLang="en-US" dirty="0" smtClean="0"/>
              <a:t>클라이언트</a:t>
            </a:r>
            <a:r>
              <a:rPr lang="en-US" altLang="ko-KR" dirty="0" smtClean="0"/>
              <a:t>)</a:t>
            </a:r>
            <a:r>
              <a:rPr lang="ko-KR" altLang="en-US" dirty="0" smtClean="0"/>
              <a:t>들 접속 </a:t>
            </a:r>
            <a:endParaRPr lang="en-US" altLang="ko-KR" dirty="0" smtClean="0"/>
          </a:p>
          <a:p>
            <a:pPr marL="457200" indent="-457200">
              <a:buAutoNum type="arabicPeriod"/>
            </a:pP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ko-KR" altLang="en-US" dirty="0" smtClean="0"/>
              <a:t>한 명의 사용자가 </a:t>
            </a:r>
            <a:r>
              <a:rPr lang="en-US" altLang="ko-KR" dirty="0" smtClean="0"/>
              <a:t>Keypad</a:t>
            </a:r>
            <a:r>
              <a:rPr lang="ko-KR" altLang="en-US" dirty="0" smtClean="0"/>
              <a:t>를 이용해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에</a:t>
            </a:r>
            <a:r>
              <a:rPr lang="en-US" altLang="ko-KR" baseline="0" dirty="0" smtClean="0"/>
              <a:t> </a:t>
            </a:r>
            <a:r>
              <a:rPr lang="ko-KR" altLang="en-US" dirty="0" smtClean="0"/>
              <a:t>호출 값</a:t>
            </a:r>
            <a:r>
              <a:rPr lang="en-US" altLang="ko-KR" dirty="0" smtClean="0"/>
              <a:t>(</a:t>
            </a:r>
            <a:r>
              <a:rPr lang="ko-KR" altLang="en-US" dirty="0" smtClean="0"/>
              <a:t>숫자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</a:t>
            </a:r>
            <a:r>
              <a:rPr lang="ko-KR" altLang="en-US" baseline="0" dirty="0" smtClean="0"/>
              <a:t>입력하여 </a:t>
            </a:r>
            <a:r>
              <a:rPr lang="ko-KR" altLang="en-US" dirty="0" smtClean="0"/>
              <a:t>보냄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ko-KR" altLang="en-US" dirty="0" smtClean="0"/>
              <a:t>서버에서 </a:t>
            </a:r>
            <a:r>
              <a:rPr lang="en-US" altLang="ko-KR" dirty="0" smtClean="0"/>
              <a:t>DB</a:t>
            </a:r>
            <a:r>
              <a:rPr lang="ko-KR" altLang="en-US" dirty="0" smtClean="0"/>
              <a:t>에 있는 데이터를 가져와 서버에 접속한 모든 사용자들에게 메시지</a:t>
            </a:r>
            <a:r>
              <a:rPr lang="en-US" altLang="ko-KR" dirty="0" smtClean="0"/>
              <a:t>(</a:t>
            </a:r>
            <a:r>
              <a:rPr lang="ko-KR" altLang="en-US" dirty="0" smtClean="0"/>
              <a:t>문자열</a:t>
            </a:r>
            <a:r>
              <a:rPr lang="en-US" altLang="ko-KR" dirty="0" smtClean="0"/>
              <a:t>)</a:t>
            </a:r>
            <a:r>
              <a:rPr lang="ko-KR" altLang="en-US" dirty="0" smtClean="0"/>
              <a:t>를 보냄 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ko-KR" altLang="en-US" dirty="0" smtClean="0"/>
              <a:t>메시지가 </a:t>
            </a:r>
            <a:r>
              <a:rPr lang="en-US" altLang="ko-KR" dirty="0" smtClean="0"/>
              <a:t>LCD</a:t>
            </a:r>
            <a:r>
              <a:rPr lang="ko-KR" altLang="en-US" dirty="0" smtClean="0"/>
              <a:t>에 출력됨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baseline="0" dirty="0" smtClean="0"/>
              <a:t>5. </a:t>
            </a:r>
            <a:r>
              <a:rPr lang="ko-KR" altLang="en-US" baseline="0" dirty="0" smtClean="0"/>
              <a:t>메시지가 오면 </a:t>
            </a:r>
            <a:r>
              <a:rPr lang="en-US" altLang="ko-KR" baseline="0" dirty="0" smtClean="0"/>
              <a:t>Buzzer</a:t>
            </a:r>
            <a:r>
              <a:rPr lang="ko-KR" altLang="en-US" baseline="0" dirty="0" smtClean="0"/>
              <a:t>와 </a:t>
            </a:r>
            <a:r>
              <a:rPr lang="en-US" altLang="ko-KR" baseline="0" dirty="0" smtClean="0"/>
              <a:t>LED</a:t>
            </a:r>
            <a:r>
              <a:rPr lang="ko-KR" altLang="en-US" baseline="0" dirty="0" smtClean="0"/>
              <a:t>로 알림을 보내줌 </a:t>
            </a:r>
            <a:r>
              <a:rPr lang="ko-KR" altLang="en-US" dirty="0" smtClean="0"/>
              <a:t>   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22756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3059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iagr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04" name="Simple P.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752600" y="2188477"/>
            <a:ext cx="2795944" cy="5080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700">
                <a:solidFill>
                  <a:srgbClr val="FFFFFF"/>
                </a:solidFill>
              </a:defRPr>
            </a:lvl1pPr>
          </a:lstStyle>
          <a:p>
            <a:r>
              <a:t>Simple P.</a:t>
            </a:r>
          </a:p>
        </p:txBody>
      </p:sp>
      <p:sp>
        <p:nvSpPr>
          <p:cNvPr id="205" name="Oct, 2022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752600" y="11314176"/>
            <a:ext cx="2795944" cy="5080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700">
                <a:solidFill>
                  <a:srgbClr val="FFFFFF"/>
                </a:solidFill>
              </a:defRPr>
            </a:lvl1pPr>
          </a:lstStyle>
          <a:p>
            <a:r>
              <a:t>Oct, 2022</a:t>
            </a:r>
          </a:p>
        </p:txBody>
      </p:sp>
      <p:sp>
        <p:nvSpPr>
          <p:cNvPr id="206" name="Simple Presentation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19834353" y="2188477"/>
            <a:ext cx="2795945" cy="508001"/>
          </a:xfrm>
          <a:prstGeom prst="rect">
            <a:avLst/>
          </a:prstGeom>
        </p:spPr>
        <p:txBody>
          <a:bodyPr/>
          <a:lstStyle>
            <a:lvl1pPr algn="r">
              <a:lnSpc>
                <a:spcPct val="100000"/>
              </a:lnSpc>
              <a:defRPr sz="1700">
                <a:solidFill>
                  <a:srgbClr val="FFFFFF"/>
                </a:solidFill>
              </a:defRPr>
            </a:lvl1pPr>
          </a:lstStyle>
          <a:p>
            <a:r>
              <a:t>Simple Presentation</a:t>
            </a:r>
          </a:p>
        </p:txBody>
      </p:sp>
      <p:sp>
        <p:nvSpPr>
          <p:cNvPr id="207" name="Proposal Project"/>
          <p:cNvSpPr txBox="1">
            <a:spLocks noGrp="1"/>
          </p:cNvSpPr>
          <p:nvPr>
            <p:ph type="body" sz="quarter" idx="24" hasCustomPrompt="1"/>
          </p:nvPr>
        </p:nvSpPr>
        <p:spPr>
          <a:xfrm>
            <a:off x="19834353" y="11314176"/>
            <a:ext cx="2795945" cy="508001"/>
          </a:xfrm>
          <a:prstGeom prst="rect">
            <a:avLst/>
          </a:prstGeom>
        </p:spPr>
        <p:txBody>
          <a:bodyPr/>
          <a:lstStyle>
            <a:lvl1pPr algn="r">
              <a:lnSpc>
                <a:spcPct val="100000"/>
              </a:lnSpc>
              <a:defRPr sz="1700">
                <a:solidFill>
                  <a:srgbClr val="FFFFFF"/>
                </a:solidFill>
              </a:defRPr>
            </a:lvl1pPr>
          </a:lstStyle>
          <a:p>
            <a:r>
              <a:t>Proposal Project</a:t>
            </a:r>
          </a:p>
        </p:txBody>
      </p:sp>
      <p:sp>
        <p:nvSpPr>
          <p:cNvPr id="208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</p:spTree>
    <p:extLst>
      <p:ext uri="{BB962C8B-B14F-4D97-AF65-F5344CB8AC3E}">
        <p14:creationId xmlns:p14="http://schemas.microsoft.com/office/powerpoint/2010/main" val="308976713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626532" y="2574991"/>
            <a:ext cx="10922138" cy="1902088"/>
          </a:xfrm>
          <a:prstGeom prst="rect">
            <a:avLst/>
          </a:prstGeom>
        </p:spPr>
        <p:txBody>
          <a:bodyPr/>
          <a:lstStyle>
            <a:lvl1pPr>
              <a:defRPr sz="9000" spc="0">
                <a:solidFill>
                  <a:srgbClr val="262626"/>
                </a:solidFill>
              </a:defRPr>
            </a:lvl1pPr>
          </a:lstStyle>
          <a:p>
            <a:r>
              <a:rPr dirty="0"/>
              <a:t>Presentation Title</a:t>
            </a:r>
          </a:p>
        </p:txBody>
      </p:sp>
      <p:sp>
        <p:nvSpPr>
          <p:cNvPr id="36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754343" y="9067503"/>
            <a:ext cx="4903200" cy="3093428"/>
          </a:xfrm>
          <a:prstGeom prst="rect">
            <a:avLst/>
          </a:prstGeom>
        </p:spPr>
        <p:txBody>
          <a:bodyPr/>
          <a:lstStyle/>
          <a:p>
            <a:r>
              <a:rPr dirty="0"/>
              <a:t>Presentation Subtitle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3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872307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2123809" y="2847709"/>
            <a:ext cx="18000000" cy="5040000"/>
          </a:xfrm>
          <a:prstGeom prst="rect">
            <a:avLst/>
          </a:prstGeom>
        </p:spPr>
        <p:txBody>
          <a:bodyPr/>
          <a:lstStyle>
            <a:lvl1pPr>
              <a:defRPr sz="30000" spc="0">
                <a:solidFill>
                  <a:schemeClr val="accent6"/>
                </a:solidFill>
                <a:latin typeface="+mj-lt"/>
              </a:defRPr>
            </a:lvl1pPr>
          </a:lstStyle>
          <a:p>
            <a:r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40874889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758753" y="5140550"/>
            <a:ext cx="21130936" cy="19020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752600" y="7223190"/>
            <a:ext cx="10932445" cy="2069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Presentation Subtitle</a:t>
            </a:r>
          </a:p>
          <a:p>
            <a:pPr lvl="1"/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932049" y="12437698"/>
            <a:ext cx="458459" cy="48731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ctr" defTabSz="584200">
              <a:lnSpc>
                <a:spcPct val="100000"/>
              </a:lnSpc>
              <a:defRPr sz="2500">
                <a:solidFill>
                  <a:srgbClr val="D5D5D5"/>
                </a:solidFill>
                <a:latin typeface="+mj-lt"/>
                <a:ea typeface="+mn-ea"/>
                <a:cs typeface="+mn-cs"/>
                <a:sym typeface="Libre Caslon Display Regular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>
              <a:latin typeface="+mj-lt"/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699" r:id="rId3"/>
  </p:sldLayoutIdLst>
  <p:transition spd="med"/>
  <p:hf hdr="0" ftr="0" dt="0"/>
  <p:txStyles>
    <p:titleStyle>
      <a:lvl1pPr marL="0" marR="0" indent="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j-ea"/>
          <a:ea typeface="+mj-ea"/>
          <a:cs typeface="+mn-cs"/>
          <a:sym typeface="Libre Caslon Display Regular"/>
        </a:defRPr>
      </a:lvl1pPr>
      <a:lvl2pPr marL="0" marR="0" indent="4572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2pPr>
      <a:lvl3pPr marL="0" marR="0" indent="9144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3pPr>
      <a:lvl4pPr marL="0" marR="0" indent="13716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4pPr>
      <a:lvl5pPr marL="0" marR="0" indent="18288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5pPr>
      <a:lvl6pPr marL="0" marR="0" indent="22860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6pPr>
      <a:lvl7pPr marL="0" marR="0" indent="27432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7pPr>
      <a:lvl8pPr marL="0" marR="0" indent="32004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8pPr>
      <a:lvl9pPr marL="0" marR="0" indent="3657600" algn="l" defTabSz="2438338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000" b="0" i="0" u="none" strike="noStrike" cap="none" spc="1870" baseline="0">
          <a:solidFill>
            <a:srgbClr val="FFFFFF"/>
          </a:solidFill>
          <a:uFillTx/>
          <a:latin typeface="+mn-lt"/>
          <a:ea typeface="+mn-ea"/>
          <a:cs typeface="+mn-cs"/>
          <a:sym typeface="Libre Caslon Display Regular"/>
        </a:defRPr>
      </a:lvl9pPr>
    </p:titleStyle>
    <p:bodyStyle>
      <a:lvl1pPr marL="0" marR="0" indent="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838383"/>
          </a:solidFill>
          <a:uFillTx/>
          <a:latin typeface="+mn-ea"/>
          <a:ea typeface="+mn-ea"/>
          <a:cs typeface="Lato Regular"/>
          <a:sym typeface="Lato Regular"/>
        </a:defRPr>
      </a:lvl1pPr>
      <a:lvl2pPr marL="0" marR="0" indent="4572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838383"/>
          </a:solidFill>
          <a:uFillTx/>
          <a:latin typeface="+mn-ea"/>
          <a:ea typeface="+mn-ea"/>
          <a:cs typeface="Lato Regular"/>
          <a:sym typeface="Lato Regular"/>
        </a:defRPr>
      </a:lvl2pPr>
      <a:lvl3pPr marL="0" marR="0" indent="9144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838383"/>
          </a:solidFill>
          <a:uFillTx/>
          <a:latin typeface="+mn-ea"/>
          <a:ea typeface="+mn-ea"/>
          <a:cs typeface="Lato Regular"/>
          <a:sym typeface="Lato Regular"/>
        </a:defRPr>
      </a:lvl3pPr>
      <a:lvl4pPr marL="0" marR="0" indent="13716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838383"/>
          </a:solidFill>
          <a:uFillTx/>
          <a:latin typeface="+mn-ea"/>
          <a:ea typeface="+mn-ea"/>
          <a:cs typeface="Lato Regular"/>
          <a:sym typeface="Lato Regular"/>
        </a:defRPr>
      </a:lvl4pPr>
      <a:lvl5pPr marL="0" marR="0" indent="18288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838383"/>
          </a:solidFill>
          <a:uFillTx/>
          <a:latin typeface="+mn-ea"/>
          <a:ea typeface="+mn-ea"/>
          <a:cs typeface="Lato Regular"/>
          <a:sym typeface="Lato Regular"/>
        </a:defRPr>
      </a:lvl5pPr>
      <a:lvl6pPr marL="0" marR="0" indent="22860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838383"/>
          </a:solidFill>
          <a:uFillTx/>
          <a:latin typeface="Lato Regular"/>
          <a:ea typeface="Lato Regular"/>
          <a:cs typeface="Lato Regular"/>
          <a:sym typeface="Lato Regular"/>
        </a:defRPr>
      </a:lvl6pPr>
      <a:lvl7pPr marL="0" marR="0" indent="27432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838383"/>
          </a:solidFill>
          <a:uFillTx/>
          <a:latin typeface="Lato Regular"/>
          <a:ea typeface="Lato Regular"/>
          <a:cs typeface="Lato Regular"/>
          <a:sym typeface="Lato Regular"/>
        </a:defRPr>
      </a:lvl7pPr>
      <a:lvl8pPr marL="0" marR="0" indent="32004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838383"/>
          </a:solidFill>
          <a:uFillTx/>
          <a:latin typeface="Lato Regular"/>
          <a:ea typeface="Lato Regular"/>
          <a:cs typeface="Lato Regular"/>
          <a:sym typeface="Lato Regular"/>
        </a:defRPr>
      </a:lvl8pPr>
      <a:lvl9pPr marL="0" marR="0" indent="3657600" algn="l" defTabSz="2438338" rtl="0" latinLnBrk="0">
        <a:lnSpc>
          <a:spcPct val="15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rgbClr val="838383"/>
          </a:solidFill>
          <a:uFillTx/>
          <a:latin typeface="Lato Regular"/>
          <a:ea typeface="Lato Regular"/>
          <a:cs typeface="Lato Regular"/>
          <a:sym typeface="Lato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Libre Caslon Display Regular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shop.simplep.net/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"/>
          <p:cNvSpPr/>
          <p:nvPr/>
        </p:nvSpPr>
        <p:spPr>
          <a:xfrm>
            <a:off x="0" y="184639"/>
            <a:ext cx="24384000" cy="1371600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ctr" defTabSz="825500">
              <a:lnSpc>
                <a:spcPct val="100000"/>
              </a:lnSpc>
              <a:defRPr sz="3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pPr>
            <a:endParaRPr/>
          </a:p>
        </p:txBody>
      </p:sp>
      <p:sp>
        <p:nvSpPr>
          <p:cNvPr id="44" name="Line"/>
          <p:cNvSpPr/>
          <p:nvPr/>
        </p:nvSpPr>
        <p:spPr>
          <a:xfrm flipV="1">
            <a:off x="1600809" y="1828799"/>
            <a:ext cx="21182382" cy="1"/>
          </a:xfrm>
          <a:prstGeom prst="line">
            <a:avLst/>
          </a:prstGeom>
          <a:ln w="25400">
            <a:solidFill>
              <a:srgbClr val="FFFFFF">
                <a:alpha val="6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5" name="Line"/>
          <p:cNvSpPr/>
          <p:nvPr/>
        </p:nvSpPr>
        <p:spPr>
          <a:xfrm flipV="1">
            <a:off x="1600809" y="12064999"/>
            <a:ext cx="21182382" cy="1"/>
          </a:xfrm>
          <a:prstGeom prst="line">
            <a:avLst/>
          </a:prstGeom>
          <a:ln w="25400">
            <a:solidFill>
              <a:srgbClr val="FFFFFF">
                <a:alpha val="6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46" name="DIAGRAM"/>
          <p:cNvSpPr txBox="1">
            <a:spLocks noGrp="1"/>
          </p:cNvSpPr>
          <p:nvPr>
            <p:ph type="title"/>
          </p:nvPr>
        </p:nvSpPr>
        <p:spPr>
          <a:xfrm>
            <a:off x="1652255" y="4994010"/>
            <a:ext cx="21130936" cy="1902089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pPr algn="ctr"/>
            <a:r>
              <a:rPr lang="en-US" sz="78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Raspberry Pi</a:t>
            </a:r>
            <a:r>
              <a:rPr lang="ko-KR" altLang="en-US" sz="78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를</a:t>
            </a:r>
            <a:r>
              <a:rPr lang="ko-KR" altLang="en-US" sz="78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이용한 </a:t>
            </a:r>
            <a:r>
              <a:rPr lang="en-US" altLang="ko-KR" sz="90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/>
            </a:r>
            <a:br>
              <a:rPr lang="en-US" altLang="ko-KR" sz="90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</a:br>
            <a:r>
              <a:rPr lang="ko-KR" altLang="en-US" sz="100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무선통신 기기</a:t>
            </a:r>
            <a:endParaRPr sz="10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600809" y="11211120"/>
            <a:ext cx="6045200" cy="8027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500" b="0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굴림" panose="020B0600000101010101" pitchFamily="50" charset="-127"/>
                <a:ea typeface="굴림" panose="020B0600000101010101" pitchFamily="50" charset="-127"/>
                <a:sym typeface="Lato Regular"/>
              </a:rPr>
              <a:t>스마트팩토리</a:t>
            </a:r>
            <a:endParaRPr kumimoji="0" lang="ko-KR" altLang="en-US" sz="35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굴림" panose="020B0600000101010101" pitchFamily="50" charset="-127"/>
              <a:ea typeface="굴림" panose="020B0600000101010101" pitchFamily="50" charset="-127"/>
              <a:sym typeface="Lato Regula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332037" y="8461448"/>
            <a:ext cx="5985163" cy="36035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3500" dirty="0" smtClean="0">
                <a:solidFill>
                  <a:schemeClr val="bg1"/>
                </a:solidFill>
              </a:rPr>
              <a:t>정보통신공학과      이승수</a:t>
            </a:r>
            <a:endParaRPr lang="en-US" altLang="ko-KR" sz="3500" dirty="0" smtClean="0">
              <a:solidFill>
                <a:schemeClr val="bg1"/>
              </a:solidFill>
            </a:endParaRPr>
          </a:p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5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Lato Regular"/>
              </a:rPr>
              <a:t>정보통신공학과      이종원</a:t>
            </a:r>
            <a:endParaRPr kumimoji="0" lang="en-US" altLang="ko-KR" sz="35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Lato Regular"/>
            </a:endParaRPr>
          </a:p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3500" dirty="0" smtClean="0">
                <a:solidFill>
                  <a:schemeClr val="bg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멀티미디어공학과</a:t>
            </a:r>
            <a:r>
              <a:rPr lang="ko-KR" altLang="en-US" sz="3500" dirty="0" smtClean="0">
                <a:solidFill>
                  <a:schemeClr val="bg1"/>
                </a:solidFill>
              </a:rPr>
              <a:t>   이동진</a:t>
            </a:r>
            <a:endParaRPr lang="en-US" altLang="ko-KR" sz="3500" dirty="0" smtClean="0">
              <a:solidFill>
                <a:schemeClr val="bg1"/>
              </a:solidFill>
            </a:endParaRPr>
          </a:p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35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Lato Regular"/>
              </a:rPr>
              <a:t>멀티미디어공학과   곽연호</a:t>
            </a:r>
            <a:endParaRPr kumimoji="0" lang="en-US" altLang="ko-KR" sz="35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Lato Regular"/>
            </a:endParaRPr>
          </a:p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3500" dirty="0" smtClean="0">
                <a:solidFill>
                  <a:schemeClr val="bg1"/>
                </a:solidFill>
              </a:rPr>
              <a:t>원예육종학과         박정란</a:t>
            </a:r>
            <a:endParaRPr kumimoji="0" lang="ko-KR" altLang="en-US" sz="35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79180290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erfomance"/>
          <p:cNvSpPr/>
          <p:nvPr/>
        </p:nvSpPr>
        <p:spPr>
          <a:xfrm>
            <a:off x="504726" y="494722"/>
            <a:ext cx="1832074" cy="143328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+mn-ea"/>
              <a:ea typeface="+mn-ea"/>
            </a:endParaRPr>
          </a:p>
        </p:txBody>
      </p:sp>
      <p:sp>
        <p:nvSpPr>
          <p:cNvPr id="5" name="프로젝트 운영"/>
          <p:cNvSpPr txBox="1">
            <a:spLocks/>
          </p:cNvSpPr>
          <p:nvPr/>
        </p:nvSpPr>
        <p:spPr>
          <a:xfrm>
            <a:off x="971212" y="74060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/>
              <a:t>03.</a:t>
            </a:r>
            <a:r>
              <a:rPr lang="ko-KR" altLang="en-US" sz="6000" dirty="0" smtClean="0"/>
              <a:t>기능구현</a:t>
            </a:r>
            <a:r>
              <a:rPr lang="en-US" altLang="ko-KR" sz="6000" dirty="0" smtClean="0"/>
              <a:t>  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20763" y="2916651"/>
            <a:ext cx="21551904" cy="1182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altLang="ko-KR" sz="5000" dirty="0" smtClean="0">
                <a:solidFill>
                  <a:schemeClr val="tx1"/>
                </a:solidFill>
              </a:rPr>
              <a:t>2. </a:t>
            </a:r>
            <a:r>
              <a:rPr lang="en-US" altLang="ko-KR" sz="5400" dirty="0" smtClean="0">
                <a:solidFill>
                  <a:schemeClr val="tx1"/>
                </a:solidFill>
              </a:rPr>
              <a:t>Keypad</a:t>
            </a:r>
            <a:r>
              <a:rPr lang="ko-KR" altLang="en-US" sz="5400" dirty="0">
                <a:solidFill>
                  <a:schemeClr val="tx1"/>
                </a:solidFill>
              </a:rPr>
              <a:t>를 이용해 </a:t>
            </a:r>
            <a:r>
              <a:rPr lang="en-US" altLang="ko-KR" sz="5400" dirty="0">
                <a:solidFill>
                  <a:schemeClr val="tx1"/>
                </a:solidFill>
              </a:rPr>
              <a:t>LCD</a:t>
            </a:r>
            <a:r>
              <a:rPr lang="ko-KR" altLang="en-US" sz="5400" dirty="0">
                <a:solidFill>
                  <a:schemeClr val="tx1"/>
                </a:solidFill>
              </a:rPr>
              <a:t>에</a:t>
            </a:r>
            <a:r>
              <a:rPr lang="en-US" altLang="ko-KR" sz="5400" dirty="0">
                <a:solidFill>
                  <a:schemeClr val="tx1"/>
                </a:solidFill>
              </a:rPr>
              <a:t> </a:t>
            </a:r>
            <a:r>
              <a:rPr lang="ko-KR" altLang="en-US" sz="5400" dirty="0">
                <a:solidFill>
                  <a:schemeClr val="tx1"/>
                </a:solidFill>
              </a:rPr>
              <a:t>호출 값</a:t>
            </a:r>
            <a:r>
              <a:rPr lang="en-US" altLang="ko-KR" sz="5400" dirty="0">
                <a:solidFill>
                  <a:schemeClr val="tx1"/>
                </a:solidFill>
              </a:rPr>
              <a:t>(</a:t>
            </a:r>
            <a:r>
              <a:rPr lang="ko-KR" altLang="en-US" sz="5400" dirty="0">
                <a:solidFill>
                  <a:schemeClr val="tx1"/>
                </a:solidFill>
              </a:rPr>
              <a:t>숫자</a:t>
            </a:r>
            <a:r>
              <a:rPr lang="en-US" altLang="ko-KR" sz="5400" dirty="0">
                <a:solidFill>
                  <a:schemeClr val="tx1"/>
                </a:solidFill>
              </a:rPr>
              <a:t>)</a:t>
            </a:r>
            <a:r>
              <a:rPr lang="ko-KR" altLang="en-US" sz="5400" dirty="0">
                <a:solidFill>
                  <a:schemeClr val="tx1"/>
                </a:solidFill>
              </a:rPr>
              <a:t>을 </a:t>
            </a:r>
            <a:r>
              <a:rPr lang="ko-KR" altLang="en-US" sz="5400" dirty="0" smtClean="0">
                <a:solidFill>
                  <a:schemeClr val="tx1"/>
                </a:solidFill>
              </a:rPr>
              <a:t>입력</a:t>
            </a:r>
            <a:r>
              <a:rPr lang="en-US" altLang="ko-KR" sz="5000" dirty="0" smtClean="0">
                <a:solidFill>
                  <a:schemeClr val="tx1"/>
                </a:solidFill>
              </a:rPr>
              <a:t> </a:t>
            </a:r>
            <a:endParaRPr kumimoji="0" lang="ko-KR" altLang="en-US" sz="50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Lato Regular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1" t="4309" r="16076" b="7893"/>
          <a:stretch/>
        </p:blipFill>
        <p:spPr>
          <a:xfrm rot="5400000">
            <a:off x="7395047" y="3971566"/>
            <a:ext cx="8839927" cy="9480883"/>
          </a:xfrm>
          <a:prstGeom prst="rect">
            <a:avLst/>
          </a:prstGeom>
        </p:spPr>
      </p:pic>
      <p:sp>
        <p:nvSpPr>
          <p:cNvPr id="7" name="타원 6"/>
          <p:cNvSpPr/>
          <p:nvPr/>
        </p:nvSpPr>
        <p:spPr>
          <a:xfrm>
            <a:off x="11991473" y="8983584"/>
            <a:ext cx="1700464" cy="1147006"/>
          </a:xfrm>
          <a:prstGeom prst="ellipse">
            <a:avLst/>
          </a:prstGeom>
          <a:noFill/>
          <a:ln w="95250" cap="flat">
            <a:solidFill>
              <a:srgbClr val="FFFF00">
                <a:alpha val="89000"/>
              </a:srgb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15872926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erfomance"/>
          <p:cNvSpPr/>
          <p:nvPr/>
        </p:nvSpPr>
        <p:spPr>
          <a:xfrm>
            <a:off x="504726" y="494722"/>
            <a:ext cx="1832074" cy="143328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+mn-ea"/>
              <a:ea typeface="+mn-ea"/>
            </a:endParaRPr>
          </a:p>
        </p:txBody>
      </p:sp>
      <p:sp>
        <p:nvSpPr>
          <p:cNvPr id="5" name="프로젝트 운영"/>
          <p:cNvSpPr txBox="1">
            <a:spLocks/>
          </p:cNvSpPr>
          <p:nvPr/>
        </p:nvSpPr>
        <p:spPr>
          <a:xfrm>
            <a:off x="971212" y="74060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/>
              <a:t>03.</a:t>
            </a:r>
            <a:r>
              <a:rPr lang="ko-KR" altLang="en-US" sz="6000" dirty="0" smtClean="0"/>
              <a:t>기능구현</a:t>
            </a:r>
            <a:r>
              <a:rPr lang="en-US" altLang="ko-KR" sz="6000" dirty="0" smtClean="0"/>
              <a:t>  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4726" y="3850110"/>
            <a:ext cx="13933169" cy="73045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altLang="ko-KR" sz="4500" dirty="0" smtClean="0">
                <a:solidFill>
                  <a:schemeClr val="tx1"/>
                </a:solidFill>
              </a:rPr>
              <a:t>3. </a:t>
            </a:r>
            <a:r>
              <a:rPr lang="ko-KR" altLang="en-US" sz="4500" dirty="0" smtClean="0">
                <a:solidFill>
                  <a:schemeClr val="tx1"/>
                </a:solidFill>
              </a:rPr>
              <a:t>서버에서 </a:t>
            </a:r>
            <a:r>
              <a:rPr lang="en-US" altLang="ko-KR" sz="4500" dirty="0">
                <a:solidFill>
                  <a:schemeClr val="tx1"/>
                </a:solidFill>
              </a:rPr>
              <a:t>DB</a:t>
            </a:r>
            <a:r>
              <a:rPr lang="ko-KR" altLang="en-US" sz="4500" dirty="0">
                <a:solidFill>
                  <a:schemeClr val="tx1"/>
                </a:solidFill>
              </a:rPr>
              <a:t>에 있는 데이터를 </a:t>
            </a:r>
            <a:r>
              <a:rPr lang="ko-KR" altLang="en-US" sz="4500" dirty="0" smtClean="0">
                <a:solidFill>
                  <a:schemeClr val="tx1"/>
                </a:solidFill>
              </a:rPr>
              <a:t>가져와</a:t>
            </a:r>
            <a:endParaRPr lang="en-US" altLang="ko-KR" sz="4500" dirty="0" smtClean="0">
              <a:solidFill>
                <a:schemeClr val="tx1"/>
              </a:solidFill>
            </a:endParaRPr>
          </a:p>
          <a:p>
            <a:r>
              <a:rPr lang="en-US" altLang="ko-KR" sz="4500" dirty="0">
                <a:solidFill>
                  <a:schemeClr val="tx1"/>
                </a:solidFill>
              </a:rPr>
              <a:t> </a:t>
            </a:r>
            <a:r>
              <a:rPr lang="en-US" altLang="ko-KR" sz="4500" dirty="0" smtClean="0">
                <a:solidFill>
                  <a:schemeClr val="tx1"/>
                </a:solidFill>
              </a:rPr>
              <a:t> </a:t>
            </a:r>
            <a:r>
              <a:rPr lang="ko-KR" altLang="en-US" sz="4500" dirty="0" smtClean="0">
                <a:solidFill>
                  <a:schemeClr val="tx1"/>
                </a:solidFill>
              </a:rPr>
              <a:t> </a:t>
            </a:r>
            <a:r>
              <a:rPr lang="ko-KR" altLang="en-US" sz="4500" dirty="0">
                <a:solidFill>
                  <a:schemeClr val="tx1"/>
                </a:solidFill>
              </a:rPr>
              <a:t>서버에 접속한 모든 사용자들에게 </a:t>
            </a:r>
            <a:endParaRPr lang="en-US" altLang="ko-KR" sz="4500" dirty="0" smtClean="0">
              <a:solidFill>
                <a:schemeClr val="tx1"/>
              </a:solidFill>
            </a:endParaRPr>
          </a:p>
          <a:p>
            <a:r>
              <a:rPr lang="en-US" altLang="ko-KR" sz="4500" dirty="0">
                <a:solidFill>
                  <a:schemeClr val="tx1"/>
                </a:solidFill>
              </a:rPr>
              <a:t> </a:t>
            </a:r>
            <a:r>
              <a:rPr lang="en-US" altLang="ko-KR" sz="4500" dirty="0" smtClean="0">
                <a:solidFill>
                  <a:schemeClr val="tx1"/>
                </a:solidFill>
              </a:rPr>
              <a:t>  </a:t>
            </a:r>
            <a:r>
              <a:rPr lang="ko-KR" altLang="en-US" sz="4500" dirty="0" smtClean="0">
                <a:solidFill>
                  <a:schemeClr val="tx1"/>
                </a:solidFill>
              </a:rPr>
              <a:t>메시지</a:t>
            </a:r>
            <a:r>
              <a:rPr lang="en-US" altLang="ko-KR" sz="4500" dirty="0">
                <a:solidFill>
                  <a:schemeClr val="tx1"/>
                </a:solidFill>
              </a:rPr>
              <a:t>(</a:t>
            </a:r>
            <a:r>
              <a:rPr lang="ko-KR" altLang="en-US" sz="4500" dirty="0">
                <a:solidFill>
                  <a:schemeClr val="tx1"/>
                </a:solidFill>
              </a:rPr>
              <a:t>문자열</a:t>
            </a:r>
            <a:r>
              <a:rPr lang="en-US" altLang="ko-KR" sz="4500" dirty="0">
                <a:solidFill>
                  <a:schemeClr val="tx1"/>
                </a:solidFill>
              </a:rPr>
              <a:t>)</a:t>
            </a:r>
            <a:r>
              <a:rPr lang="ko-KR" altLang="en-US" sz="4500" dirty="0">
                <a:solidFill>
                  <a:schemeClr val="tx1"/>
                </a:solidFill>
              </a:rPr>
              <a:t>를 </a:t>
            </a:r>
            <a:r>
              <a:rPr lang="ko-KR" altLang="en-US" sz="4500" dirty="0" smtClean="0">
                <a:solidFill>
                  <a:schemeClr val="tx1"/>
                </a:solidFill>
              </a:rPr>
              <a:t>보냄</a:t>
            </a:r>
            <a:endParaRPr lang="en-US" altLang="ko-KR" sz="4500" dirty="0" smtClean="0">
              <a:solidFill>
                <a:schemeClr val="tx1"/>
              </a:solidFill>
            </a:endParaRPr>
          </a:p>
          <a:p>
            <a:endParaRPr lang="en-US" altLang="ko-KR" sz="4500" dirty="0">
              <a:solidFill>
                <a:schemeClr val="tx1"/>
              </a:solidFill>
            </a:endParaRPr>
          </a:p>
          <a:p>
            <a:r>
              <a:rPr lang="en-US" altLang="ko-KR" sz="4500" dirty="0">
                <a:solidFill>
                  <a:schemeClr val="tx1"/>
                </a:solidFill>
              </a:rPr>
              <a:t>4. </a:t>
            </a:r>
            <a:r>
              <a:rPr lang="ko-KR" altLang="en-US" sz="4500" dirty="0">
                <a:solidFill>
                  <a:schemeClr val="tx1"/>
                </a:solidFill>
              </a:rPr>
              <a:t>메시지가 </a:t>
            </a:r>
            <a:r>
              <a:rPr lang="en-US" altLang="ko-KR" sz="4500" dirty="0">
                <a:solidFill>
                  <a:schemeClr val="tx1"/>
                </a:solidFill>
              </a:rPr>
              <a:t>LCD</a:t>
            </a:r>
            <a:r>
              <a:rPr lang="ko-KR" altLang="en-US" sz="4500" dirty="0">
                <a:solidFill>
                  <a:schemeClr val="tx1"/>
                </a:solidFill>
              </a:rPr>
              <a:t>에 출력됨</a:t>
            </a:r>
            <a:endParaRPr lang="en-US" altLang="ko-KR" sz="4500" dirty="0">
              <a:solidFill>
                <a:schemeClr val="tx1"/>
              </a:solidFill>
            </a:endParaRPr>
          </a:p>
          <a:p>
            <a:endParaRPr lang="en-US" altLang="ko-KR" sz="4500" dirty="0">
              <a:solidFill>
                <a:schemeClr val="tx1"/>
              </a:solidFill>
            </a:endParaRPr>
          </a:p>
          <a:p>
            <a:r>
              <a:rPr lang="en-US" altLang="ko-KR" sz="4500" dirty="0">
                <a:solidFill>
                  <a:schemeClr val="tx1"/>
                </a:solidFill>
              </a:rPr>
              <a:t>5. </a:t>
            </a:r>
            <a:r>
              <a:rPr lang="ko-KR" altLang="en-US" sz="4500" dirty="0">
                <a:solidFill>
                  <a:schemeClr val="tx1"/>
                </a:solidFill>
              </a:rPr>
              <a:t>메시지가 오면 </a:t>
            </a:r>
            <a:r>
              <a:rPr lang="en-US" altLang="ko-KR" sz="4500" dirty="0">
                <a:solidFill>
                  <a:schemeClr val="tx1"/>
                </a:solidFill>
              </a:rPr>
              <a:t>Buzzer</a:t>
            </a:r>
            <a:r>
              <a:rPr lang="ko-KR" altLang="en-US" sz="4500" dirty="0">
                <a:solidFill>
                  <a:schemeClr val="tx1"/>
                </a:solidFill>
              </a:rPr>
              <a:t>와 </a:t>
            </a:r>
            <a:r>
              <a:rPr lang="en-US" altLang="ko-KR" sz="4500" dirty="0">
                <a:solidFill>
                  <a:schemeClr val="tx1"/>
                </a:solidFill>
              </a:rPr>
              <a:t>LED</a:t>
            </a:r>
            <a:r>
              <a:rPr lang="ko-KR" altLang="en-US" sz="4500" dirty="0">
                <a:solidFill>
                  <a:schemeClr val="tx1"/>
                </a:solidFill>
              </a:rPr>
              <a:t>로 알림을 보내줌    </a:t>
            </a:r>
            <a:endParaRPr lang="en-US" altLang="ko-KR" sz="4500" dirty="0">
              <a:solidFill>
                <a:schemeClr val="tx1"/>
              </a:solidFill>
            </a:endParaRPr>
          </a:p>
          <a:p>
            <a:r>
              <a:rPr lang="ko-KR" altLang="en-US" sz="4500" dirty="0" smtClean="0">
                <a:solidFill>
                  <a:schemeClr val="tx1"/>
                </a:solidFill>
              </a:rPr>
              <a:t> </a:t>
            </a:r>
            <a:endParaRPr kumimoji="0" lang="ko-KR" altLang="en-US" sz="45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Lato Regular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82" t="9689" r="8772" b="7504"/>
          <a:stretch/>
        </p:blipFill>
        <p:spPr>
          <a:xfrm rot="5400000">
            <a:off x="14594306" y="3693699"/>
            <a:ext cx="9360567" cy="9673389"/>
          </a:xfrm>
          <a:prstGeom prst="rect">
            <a:avLst/>
          </a:prstGeom>
        </p:spPr>
      </p:pic>
      <p:sp>
        <p:nvSpPr>
          <p:cNvPr id="4" name="타원 3"/>
          <p:cNvSpPr/>
          <p:nvPr/>
        </p:nvSpPr>
        <p:spPr>
          <a:xfrm>
            <a:off x="22065916" y="3850110"/>
            <a:ext cx="1515979" cy="1010653"/>
          </a:xfrm>
          <a:prstGeom prst="ellipse">
            <a:avLst/>
          </a:prstGeom>
          <a:noFill/>
          <a:ln w="95250" cap="flat">
            <a:solidFill>
              <a:srgbClr val="FFFF00">
                <a:alpha val="89000"/>
              </a:srgb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8" name="타원 7"/>
          <p:cNvSpPr/>
          <p:nvPr/>
        </p:nvSpPr>
        <p:spPr>
          <a:xfrm>
            <a:off x="21881431" y="9488910"/>
            <a:ext cx="1700464" cy="1147006"/>
          </a:xfrm>
          <a:prstGeom prst="ellipse">
            <a:avLst/>
          </a:prstGeom>
          <a:noFill/>
          <a:ln w="95250" cap="flat">
            <a:solidFill>
              <a:srgbClr val="FFFF00">
                <a:alpha val="89000"/>
              </a:srgbClr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5344272" y="5506113"/>
            <a:ext cx="1876927" cy="8027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3500" b="1" smtClean="0">
                <a:solidFill>
                  <a:schemeClr val="tx1"/>
                </a:solidFill>
              </a:rPr>
              <a:t>출력</a:t>
            </a:r>
            <a:endParaRPr kumimoji="0" lang="ko-KR" altLang="en-US" sz="3500" b="1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sym typeface="Lato Regular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5344271" y="8372841"/>
            <a:ext cx="1876927" cy="8027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3500" b="1" dirty="0">
                <a:solidFill>
                  <a:schemeClr val="tx1"/>
                </a:solidFill>
              </a:rPr>
              <a:t>입</a:t>
            </a:r>
            <a:r>
              <a:rPr lang="ko-KR" altLang="en-US" sz="3500" b="1" dirty="0" smtClean="0">
                <a:solidFill>
                  <a:schemeClr val="tx1"/>
                </a:solidFill>
              </a:rPr>
              <a:t>력</a:t>
            </a:r>
            <a:endParaRPr kumimoji="0" lang="ko-KR" altLang="en-US" sz="35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3856281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erfomance"/>
          <p:cNvSpPr/>
          <p:nvPr/>
        </p:nvSpPr>
        <p:spPr>
          <a:xfrm>
            <a:off x="504726" y="494722"/>
            <a:ext cx="1832074" cy="143328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+mn-ea"/>
              <a:ea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7D30FC84-C742-0742-AFC6-E32D21E7459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x-none" smtClean="0"/>
              <a:t>12</a:t>
            </a:fld>
            <a:endParaRPr lang="x-none"/>
          </a:p>
        </p:txBody>
      </p:sp>
      <p:sp>
        <p:nvSpPr>
          <p:cNvPr id="5" name="프로젝트 운영"/>
          <p:cNvSpPr txBox="1">
            <a:spLocks/>
          </p:cNvSpPr>
          <p:nvPr/>
        </p:nvSpPr>
        <p:spPr>
          <a:xfrm>
            <a:off x="971212" y="74060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/>
              <a:t>04. </a:t>
            </a:r>
            <a:r>
              <a:rPr lang="ko-KR" altLang="en-US" sz="6000" dirty="0" smtClean="0"/>
              <a:t>구동 영상</a:t>
            </a:r>
            <a:r>
              <a:rPr lang="en-US" altLang="ko-KR" sz="6000" dirty="0" smtClean="0"/>
              <a:t>  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pic>
        <p:nvPicPr>
          <p:cNvPr id="3" name="01프로젝트 구동 영상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93296" y="2636797"/>
            <a:ext cx="17436586" cy="9800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5627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erfomance"/>
          <p:cNvSpPr/>
          <p:nvPr/>
        </p:nvSpPr>
        <p:spPr>
          <a:xfrm>
            <a:off x="555526" y="494552"/>
            <a:ext cx="1832074" cy="1393176"/>
          </a:xfrm>
          <a:prstGeom prst="rect">
            <a:avLst/>
          </a:prstGeom>
          <a:solidFill>
            <a:srgbClr val="F6F6F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+mn-ea"/>
              <a:ea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7D30FC84-C742-0742-AFC6-E32D21E7459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x-none" smtClean="0"/>
              <a:t>13</a:t>
            </a:fld>
            <a:endParaRPr lang="x-none"/>
          </a:p>
        </p:txBody>
      </p:sp>
      <p:sp>
        <p:nvSpPr>
          <p:cNvPr id="15" name="프로젝트 운영"/>
          <p:cNvSpPr txBox="1">
            <a:spLocks/>
          </p:cNvSpPr>
          <p:nvPr/>
        </p:nvSpPr>
        <p:spPr>
          <a:xfrm>
            <a:off x="985068" y="739079"/>
            <a:ext cx="8616132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/>
              <a:t>05.</a:t>
            </a:r>
            <a:r>
              <a:rPr lang="ko-KR" altLang="en-US" sz="6000" dirty="0" smtClean="0"/>
              <a:t> 결과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6" name="Mission 1"/>
          <p:cNvSpPr/>
          <p:nvPr/>
        </p:nvSpPr>
        <p:spPr>
          <a:xfrm>
            <a:off x="2643052" y="4504750"/>
            <a:ext cx="2897183" cy="12700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r>
              <a:rPr 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02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7" name="Mission 2"/>
          <p:cNvSpPr/>
          <p:nvPr/>
        </p:nvSpPr>
        <p:spPr>
          <a:xfrm>
            <a:off x="2643052" y="6032883"/>
            <a:ext cx="2897183" cy="12700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r>
              <a:rPr 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03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8" name="Solution 1"/>
          <p:cNvSpPr/>
          <p:nvPr/>
        </p:nvSpPr>
        <p:spPr>
          <a:xfrm>
            <a:off x="2643052" y="7594774"/>
            <a:ext cx="2897183" cy="1270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r>
              <a:rPr 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04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9" name="Problems"/>
          <p:cNvSpPr/>
          <p:nvPr/>
        </p:nvSpPr>
        <p:spPr>
          <a:xfrm>
            <a:off x="2643052" y="2957221"/>
            <a:ext cx="2897183" cy="1270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r>
              <a:rPr lang="en-US" altLang="ko-KR" sz="4000" b="1" dirty="0" smtClean="0">
                <a:solidFill>
                  <a:schemeClr val="tx1"/>
                </a:solidFill>
                <a:latin typeface="+mn-ea"/>
                <a:ea typeface="+mn-ea"/>
              </a:rPr>
              <a:t>01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0" name="Solution 2"/>
          <p:cNvSpPr/>
          <p:nvPr/>
        </p:nvSpPr>
        <p:spPr>
          <a:xfrm>
            <a:off x="2643052" y="9139786"/>
            <a:ext cx="2897183" cy="1270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r>
              <a:rPr 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05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1" name="Solution 3"/>
          <p:cNvSpPr/>
          <p:nvPr/>
        </p:nvSpPr>
        <p:spPr>
          <a:xfrm>
            <a:off x="2643052" y="10694398"/>
            <a:ext cx="2897183" cy="1270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r>
              <a:rPr 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06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2" name="Lorem ipsum dolor sit amet, his ad blandit phaedrum eime ridk mnesarchum"/>
          <p:cNvSpPr/>
          <p:nvPr/>
        </p:nvSpPr>
        <p:spPr>
          <a:xfrm>
            <a:off x="6019801" y="2976617"/>
            <a:ext cx="16418948" cy="1270001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r>
              <a:rPr lang="ko-KR" alt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서버 클라이언트 구분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3" name="Lorem ipsum dolor sit amet, his ad blandit phaedrum eime ridk mnesarchum"/>
          <p:cNvSpPr/>
          <p:nvPr/>
        </p:nvSpPr>
        <p:spPr>
          <a:xfrm>
            <a:off x="6019799" y="4504750"/>
            <a:ext cx="16418948" cy="12700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r>
              <a:rPr lang="ko-KR" alt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소켓 통신  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4" name="Lorem ipsum dolor sit amet, his ad blandit phaedrum eime ridk mnesarchum"/>
          <p:cNvSpPr/>
          <p:nvPr/>
        </p:nvSpPr>
        <p:spPr>
          <a:xfrm>
            <a:off x="6019801" y="6032882"/>
            <a:ext cx="16418948" cy="12700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r>
              <a:rPr 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 DB </a:t>
            </a:r>
            <a:r>
              <a:rPr lang="ko-KR" alt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연동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6" name="Lorem ipsum dolor sit amet, his ad blandit phaedrum eime ridk mnesarchum"/>
          <p:cNvSpPr/>
          <p:nvPr/>
        </p:nvSpPr>
        <p:spPr>
          <a:xfrm>
            <a:off x="6019801" y="7585174"/>
            <a:ext cx="16418948" cy="1270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r>
              <a:rPr 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Buzzer, LED, 3D</a:t>
            </a:r>
            <a:r>
              <a:rPr lang="ko-KR" altLang="en-US" sz="4000" b="1" dirty="0" smtClean="0">
                <a:solidFill>
                  <a:schemeClr val="tx1"/>
                </a:solidFill>
                <a:latin typeface="+mn-ea"/>
                <a:ea typeface="+mn-ea"/>
              </a:rPr>
              <a:t>프린트 </a:t>
            </a:r>
            <a:endParaRPr sz="4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8" name="Lorem ipsum dolor sit amet, his ad blandit phaedrum eime ridk mnesarchum"/>
          <p:cNvSpPr/>
          <p:nvPr/>
        </p:nvSpPr>
        <p:spPr>
          <a:xfrm>
            <a:off x="6019800" y="9137466"/>
            <a:ext cx="16418949" cy="1270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r>
              <a:rPr lang="en-US" altLang="ko-KR" sz="4000" b="1" dirty="0">
                <a:solidFill>
                  <a:schemeClr val="tx1"/>
                </a:solidFill>
                <a:latin typeface="+mn-ea"/>
              </a:rPr>
              <a:t>KEYPAD </a:t>
            </a:r>
            <a:r>
              <a:rPr lang="ko-KR" altLang="en-US" sz="4000" b="1" dirty="0" smtClean="0">
                <a:solidFill>
                  <a:schemeClr val="tx1"/>
                </a:solidFill>
                <a:latin typeface="+mn-ea"/>
              </a:rPr>
              <a:t>입력 </a:t>
            </a:r>
            <a:endParaRPr lang="ko-KR" altLang="en-US" sz="4000" b="1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9" name="Lorem ipsum dolor sit amet, his ad blandit phaedrum eime ridk mnesarchum"/>
          <p:cNvSpPr/>
          <p:nvPr/>
        </p:nvSpPr>
        <p:spPr>
          <a:xfrm>
            <a:off x="6019799" y="10694398"/>
            <a:ext cx="16418950" cy="1270001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r>
              <a:rPr lang="en-US" altLang="ko-KR" sz="4000" b="1" dirty="0">
                <a:solidFill>
                  <a:schemeClr val="tx1"/>
                </a:solidFill>
                <a:latin typeface="+mn-ea"/>
              </a:rPr>
              <a:t>LCD </a:t>
            </a:r>
            <a:r>
              <a:rPr lang="ko-KR" altLang="en-US" sz="4000" b="1" dirty="0">
                <a:solidFill>
                  <a:schemeClr val="tx1"/>
                </a:solidFill>
                <a:latin typeface="+mn-ea"/>
              </a:rPr>
              <a:t>제어</a:t>
            </a:r>
          </a:p>
        </p:txBody>
      </p:sp>
    </p:spTree>
    <p:extLst>
      <p:ext uri="{BB962C8B-B14F-4D97-AF65-F5344CB8AC3E}">
        <p14:creationId xmlns:p14="http://schemas.microsoft.com/office/powerpoint/2010/main" val="287502333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Rectangle"/>
          <p:cNvSpPr/>
          <p:nvPr/>
        </p:nvSpPr>
        <p:spPr>
          <a:xfrm>
            <a:off x="0" y="0"/>
            <a:ext cx="24384000" cy="13716000"/>
          </a:xfrm>
          <a:prstGeom prst="rect">
            <a:avLst/>
          </a:prstGeom>
          <a:solidFill>
            <a:schemeClr val="tx2"/>
          </a:solidFill>
          <a:ln w="12700">
            <a:miter lim="400000"/>
          </a:ln>
        </p:spPr>
        <p:txBody>
          <a:bodyPr lIns="82987" tIns="82987" rIns="82987" bIns="82987" anchor="ctr"/>
          <a:lstStyle/>
          <a:p>
            <a:pPr algn="ctr" defTabSz="825500">
              <a:lnSpc>
                <a:spcPct val="100000"/>
              </a:lnSpc>
              <a:defRPr sz="3200">
                <a:solidFill>
                  <a:srgbClr val="FFFFFF"/>
                </a:solidFill>
                <a:latin typeface="Lato Bold"/>
                <a:ea typeface="Lato Bold"/>
                <a:cs typeface="Lato Bold"/>
                <a:sym typeface="Lato Bold"/>
              </a:defRPr>
            </a:pPr>
            <a:endParaRPr/>
          </a:p>
        </p:txBody>
      </p:sp>
      <p:sp>
        <p:nvSpPr>
          <p:cNvPr id="284" name="Line"/>
          <p:cNvSpPr/>
          <p:nvPr/>
        </p:nvSpPr>
        <p:spPr>
          <a:xfrm flipV="1">
            <a:off x="2286611" y="6475207"/>
            <a:ext cx="19810779" cy="1"/>
          </a:xfrm>
          <a:prstGeom prst="line">
            <a:avLst/>
          </a:prstGeom>
          <a:ln w="25400">
            <a:solidFill>
              <a:srgbClr val="F3F1E6"/>
            </a:solidFill>
            <a:miter lim="400000"/>
          </a:ln>
        </p:spPr>
        <p:txBody>
          <a:bodyPr lIns="50800" tIns="50800" rIns="50800" bIns="50800" anchor="ctr"/>
          <a:lstStyle/>
          <a:p>
            <a:endParaRPr/>
          </a:p>
        </p:txBody>
      </p:sp>
      <p:sp>
        <p:nvSpPr>
          <p:cNvPr id="285" name="Thank you"/>
          <p:cNvSpPr txBox="1">
            <a:spLocks noGrp="1"/>
          </p:cNvSpPr>
          <p:nvPr>
            <p:ph type="title"/>
          </p:nvPr>
        </p:nvSpPr>
        <p:spPr>
          <a:xfrm>
            <a:off x="2123808" y="2847709"/>
            <a:ext cx="20786991" cy="5040000"/>
          </a:xfrm>
          <a:prstGeom prst="rect">
            <a:avLst/>
          </a:prstGeom>
        </p:spPr>
        <p:txBody>
          <a:bodyPr>
            <a:normAutofit/>
          </a:bodyPr>
          <a:lstStyle>
            <a:lvl1pPr defTabSz="2413955">
              <a:defRPr sz="29700"/>
            </a:lvl1pPr>
          </a:lstStyle>
          <a:p>
            <a:r>
              <a:rPr lang="en-US" dirty="0"/>
              <a:t> </a:t>
            </a:r>
            <a:r>
              <a:rPr dirty="0" smtClean="0"/>
              <a:t>Thank you</a:t>
            </a:r>
            <a:endParaRPr dirty="0"/>
          </a:p>
        </p:txBody>
      </p:sp>
      <p:sp>
        <p:nvSpPr>
          <p:cNvPr id="295" name="https://shop.simplep.net"/>
          <p:cNvSpPr txBox="1"/>
          <p:nvPr/>
        </p:nvSpPr>
        <p:spPr>
          <a:xfrm>
            <a:off x="12937087" y="9193590"/>
            <a:ext cx="5232251" cy="52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lnSpcReduction="10000"/>
          </a:bodyPr>
          <a:lstStyle>
            <a:lvl1pPr>
              <a:lnSpc>
                <a:spcPct val="150000"/>
              </a:lnSpc>
              <a:defRPr sz="2000" u="sng">
                <a:solidFill>
                  <a:srgbClr val="CBCEC8"/>
                </a:solidFill>
                <a:hlinkClick r:id="" action="ppaction://noaction"/>
              </a:defRPr>
            </a:lvl1pPr>
          </a:lstStyle>
          <a:p>
            <a:pPr>
              <a:defRPr u="none"/>
            </a:pPr>
            <a:r>
              <a:rPr u="sng" dirty="0">
                <a:solidFill>
                  <a:schemeClr val="accent5"/>
                </a:solidFill>
                <a:latin typeface="+mn-ea"/>
                <a:ea typeface="+mn-ea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https://shop.simplep.net</a:t>
            </a:r>
          </a:p>
        </p:txBody>
      </p:sp>
    </p:spTree>
    <p:extLst>
      <p:ext uri="{BB962C8B-B14F-4D97-AF65-F5344CB8AC3E}">
        <p14:creationId xmlns:p14="http://schemas.microsoft.com/office/powerpoint/2010/main" val="36735887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프로젝트 운영"/>
          <p:cNvSpPr txBox="1">
            <a:spLocks noGrp="1"/>
          </p:cNvSpPr>
          <p:nvPr>
            <p:ph type="title"/>
          </p:nvPr>
        </p:nvSpPr>
        <p:spPr>
          <a:xfrm>
            <a:off x="1086668" y="2136079"/>
            <a:ext cx="5816684" cy="1174049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defTabSz="58846888" latinLnBrk="1">
              <a:spcBef>
                <a:spcPct val="0"/>
              </a:spcBef>
              <a:spcAft>
                <a:spcPct val="0"/>
              </a:spcAft>
              <a:defRPr/>
            </a:pPr>
            <a:r>
              <a:rPr lang="ko-KR" altLang="en-US" sz="6000" b="1" dirty="0">
                <a:solidFill>
                  <a:srgbClr val="000000">
                    <a:alpha val="100000"/>
                  </a:srgbClr>
                </a:solidFill>
                <a:latin typeface="돋움" panose="020B0600000101010101" pitchFamily="50" charset="-127"/>
                <a:ea typeface="돋움" panose="020B0600000101010101" pitchFamily="50" charset="-127"/>
              </a:rPr>
              <a:t>CONTENTS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1E77707A-99E1-A74D-B722-4DAE263DA6AC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23017809" y="12437698"/>
            <a:ext cx="286938" cy="487313"/>
          </a:xfrm>
        </p:spPr>
        <p:txBody>
          <a:bodyPr/>
          <a:lstStyle/>
          <a:p>
            <a:fld id="{86CB4B4D-7CA3-9044-876B-883B54F8677D}" type="slidenum">
              <a:rPr lang="x-none" smtClean="0">
                <a:latin typeface="굴림" panose="020B0600000101010101" pitchFamily="50" charset="-127"/>
                <a:ea typeface="굴림" panose="020B0600000101010101" pitchFamily="50" charset="-127"/>
              </a:rPr>
              <a:t>2</a:t>
            </a:fld>
            <a:endParaRPr lang="x-none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1" name="Perfomance"/>
          <p:cNvSpPr/>
          <p:nvPr/>
        </p:nvSpPr>
        <p:spPr>
          <a:xfrm>
            <a:off x="1017708" y="8814816"/>
            <a:ext cx="3718884" cy="2541654"/>
          </a:xfrm>
          <a:prstGeom prst="rect">
            <a:avLst/>
          </a:prstGeom>
          <a:solidFill>
            <a:srgbClr val="F6F6F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r>
              <a:rPr lang="ko-KR" altLang="en-US" sz="40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기획</a:t>
            </a: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2" name="Perfomance"/>
          <p:cNvSpPr/>
          <p:nvPr/>
        </p:nvSpPr>
        <p:spPr>
          <a:xfrm>
            <a:off x="5738240" y="7931764"/>
            <a:ext cx="3718884" cy="2541654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r>
              <a:rPr lang="ko-KR" altLang="en-US" sz="40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팀원소개</a:t>
            </a: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3" name="Perfomance"/>
          <p:cNvSpPr/>
          <p:nvPr/>
        </p:nvSpPr>
        <p:spPr>
          <a:xfrm>
            <a:off x="10541706" y="7009873"/>
            <a:ext cx="3718884" cy="2541654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r>
              <a:rPr lang="ko-KR" altLang="en-US" sz="40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기능 구현</a:t>
            </a: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4" name="Performance"/>
          <p:cNvSpPr/>
          <p:nvPr/>
        </p:nvSpPr>
        <p:spPr>
          <a:xfrm>
            <a:off x="15147937" y="6095780"/>
            <a:ext cx="3718884" cy="2541654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lang="en-US" sz="40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r>
              <a:rPr lang="ko-KR" altLang="en-US" sz="40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구동영상</a:t>
            </a: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6" name="1"/>
          <p:cNvSpPr txBox="1"/>
          <p:nvPr/>
        </p:nvSpPr>
        <p:spPr>
          <a:xfrm>
            <a:off x="2346763" y="9027826"/>
            <a:ext cx="1043990" cy="1565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lnSpc>
                <a:spcPct val="100000"/>
              </a:lnSpc>
              <a:defRPr sz="5500">
                <a:solidFill>
                  <a:srgbClr val="262626"/>
                </a:solidFill>
                <a:latin typeface="+mn-lt"/>
                <a:ea typeface="+mn-ea"/>
                <a:cs typeface="+mn-cs"/>
                <a:sym typeface="나눔명조"/>
              </a:defRPr>
            </a:lvl1pPr>
          </a:lstStyle>
          <a:p>
            <a:r>
              <a:rPr 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0</a:t>
            </a:r>
            <a:r>
              <a:rPr dirty="0" smtClean="0">
                <a:latin typeface="굴림" panose="020B0600000101010101" pitchFamily="50" charset="-127"/>
                <a:ea typeface="굴림" panose="020B0600000101010101" pitchFamily="50" charset="-127"/>
              </a:rPr>
              <a:t>1</a:t>
            </a:r>
            <a:endParaRPr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7" name="2"/>
          <p:cNvSpPr txBox="1"/>
          <p:nvPr/>
        </p:nvSpPr>
        <p:spPr>
          <a:xfrm>
            <a:off x="7075687" y="8104447"/>
            <a:ext cx="1043990" cy="1565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lnSpc>
                <a:spcPct val="100000"/>
              </a:lnSpc>
              <a:defRPr sz="5500">
                <a:solidFill>
                  <a:srgbClr val="262626"/>
                </a:solidFill>
                <a:latin typeface="+mn-lt"/>
                <a:ea typeface="+mn-ea"/>
                <a:cs typeface="+mn-cs"/>
                <a:sym typeface="나눔명조"/>
              </a:defRPr>
            </a:lvl1pPr>
          </a:lstStyle>
          <a:p>
            <a:r>
              <a:rPr 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0</a:t>
            </a:r>
            <a:r>
              <a:rPr dirty="0" smtClean="0">
                <a:latin typeface="굴림" panose="020B0600000101010101" pitchFamily="50" charset="-127"/>
                <a:ea typeface="굴림" panose="020B0600000101010101" pitchFamily="50" charset="-127"/>
              </a:rPr>
              <a:t>2</a:t>
            </a:r>
            <a:endParaRPr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8" name="3"/>
          <p:cNvSpPr txBox="1"/>
          <p:nvPr/>
        </p:nvSpPr>
        <p:spPr>
          <a:xfrm>
            <a:off x="11879153" y="7071577"/>
            <a:ext cx="1043990" cy="1565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lnSpc>
                <a:spcPct val="100000"/>
              </a:lnSpc>
              <a:defRPr sz="5500">
                <a:solidFill>
                  <a:srgbClr val="262626"/>
                </a:solidFill>
                <a:latin typeface="+mn-lt"/>
                <a:ea typeface="+mn-ea"/>
                <a:cs typeface="+mn-cs"/>
                <a:sym typeface="나눔명조"/>
              </a:defRPr>
            </a:lvl1pPr>
          </a:lstStyle>
          <a:p>
            <a:r>
              <a:rPr 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0</a:t>
            </a:r>
            <a:r>
              <a:rPr dirty="0" smtClean="0">
                <a:latin typeface="굴림" panose="020B0600000101010101" pitchFamily="50" charset="-127"/>
                <a:ea typeface="굴림" panose="020B0600000101010101" pitchFamily="50" charset="-127"/>
              </a:rPr>
              <a:t>3</a:t>
            </a:r>
            <a:endParaRPr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9" name="4"/>
          <p:cNvSpPr txBox="1"/>
          <p:nvPr/>
        </p:nvSpPr>
        <p:spPr>
          <a:xfrm>
            <a:off x="16485384" y="6187195"/>
            <a:ext cx="1043990" cy="15652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lnSpc>
                <a:spcPct val="100000"/>
              </a:lnSpc>
              <a:defRPr sz="5500">
                <a:solidFill>
                  <a:srgbClr val="262626"/>
                </a:solidFill>
                <a:latin typeface="+mn-lt"/>
                <a:ea typeface="+mn-ea"/>
                <a:cs typeface="+mn-cs"/>
                <a:sym typeface="나눔명조"/>
              </a:defRPr>
            </a:lvl1pPr>
          </a:lstStyle>
          <a:p>
            <a:r>
              <a:rPr lang="en-US" dirty="0" smtClean="0">
                <a:latin typeface="굴림" panose="020B0600000101010101" pitchFamily="50" charset="-127"/>
                <a:ea typeface="굴림" panose="020B0600000101010101" pitchFamily="50" charset="-127"/>
              </a:rPr>
              <a:t>0</a:t>
            </a:r>
            <a:r>
              <a:rPr dirty="0" smtClean="0">
                <a:latin typeface="굴림" panose="020B0600000101010101" pitchFamily="50" charset="-127"/>
                <a:ea typeface="굴림" panose="020B0600000101010101" pitchFamily="50" charset="-127"/>
              </a:rPr>
              <a:t>4</a:t>
            </a:r>
            <a:endParaRPr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6" name="Perfomance"/>
          <p:cNvSpPr/>
          <p:nvPr/>
        </p:nvSpPr>
        <p:spPr>
          <a:xfrm>
            <a:off x="19754168" y="5086151"/>
            <a:ext cx="3718884" cy="2666305"/>
          </a:xfrm>
          <a:prstGeom prst="rect">
            <a:avLst/>
          </a:prstGeom>
          <a:solidFill>
            <a:srgbClr val="F6F6F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r>
              <a:rPr lang="en-US" sz="5500" dirty="0" smtClean="0">
                <a:latin typeface="굴림" panose="020B0600000101010101" pitchFamily="50" charset="-127"/>
                <a:ea typeface="굴림" panose="020B0600000101010101" pitchFamily="50" charset="-127"/>
              </a:rPr>
              <a:t>05</a:t>
            </a:r>
            <a:endParaRPr sz="5500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r>
              <a:rPr lang="ko-KR" altLang="en-US" sz="40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결과 및 개선방안</a:t>
            </a: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939348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erfomance"/>
          <p:cNvSpPr/>
          <p:nvPr/>
        </p:nvSpPr>
        <p:spPr>
          <a:xfrm>
            <a:off x="555526" y="494552"/>
            <a:ext cx="1832074" cy="1393176"/>
          </a:xfrm>
          <a:prstGeom prst="rect">
            <a:avLst/>
          </a:prstGeom>
          <a:solidFill>
            <a:srgbClr val="F6F6F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0B20218-036F-6B4D-AFAC-FA6F5C4CC90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x-none" smtClean="0"/>
              <a:t>3</a:t>
            </a:fld>
            <a:endParaRPr lang="x-none"/>
          </a:p>
        </p:txBody>
      </p:sp>
      <p:sp>
        <p:nvSpPr>
          <p:cNvPr id="27" name="프로젝트 운영"/>
          <p:cNvSpPr txBox="1">
            <a:spLocks/>
          </p:cNvSpPr>
          <p:nvPr/>
        </p:nvSpPr>
        <p:spPr>
          <a:xfrm>
            <a:off x="1035868" y="71367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>
                <a:latin typeface="굴림" panose="020B0600000101010101" pitchFamily="50" charset="-127"/>
                <a:ea typeface="굴림" panose="020B0600000101010101" pitchFamily="50" charset="-127"/>
              </a:rPr>
              <a:t>01.   </a:t>
            </a:r>
            <a:r>
              <a:rPr lang="ko-KR" altLang="en-US" sz="6000" dirty="0">
                <a:latin typeface="굴림" panose="020B0600000101010101" pitchFamily="50" charset="-127"/>
                <a:ea typeface="굴림" panose="020B0600000101010101" pitchFamily="50" charset="-127"/>
              </a:rPr>
              <a:t>기획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5930" y="1887728"/>
            <a:ext cx="8790648" cy="5190502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9308" y="5997576"/>
            <a:ext cx="10167005" cy="558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58879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erfomance"/>
          <p:cNvSpPr/>
          <p:nvPr/>
        </p:nvSpPr>
        <p:spPr>
          <a:xfrm>
            <a:off x="555526" y="494552"/>
            <a:ext cx="1832074" cy="1393176"/>
          </a:xfrm>
          <a:prstGeom prst="rect">
            <a:avLst/>
          </a:prstGeom>
          <a:solidFill>
            <a:srgbClr val="F6F6F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0B20218-036F-6B4D-AFAC-FA6F5C4CC90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x-none" smtClean="0"/>
              <a:t>4</a:t>
            </a:fld>
            <a:endParaRPr lang="x-none"/>
          </a:p>
        </p:txBody>
      </p:sp>
      <p:sp>
        <p:nvSpPr>
          <p:cNvPr id="27" name="프로젝트 운영"/>
          <p:cNvSpPr txBox="1">
            <a:spLocks/>
          </p:cNvSpPr>
          <p:nvPr/>
        </p:nvSpPr>
        <p:spPr>
          <a:xfrm>
            <a:off x="1035868" y="71367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>
                <a:latin typeface="굴림" panose="020B0600000101010101" pitchFamily="50" charset="-127"/>
                <a:ea typeface="굴림" panose="020B0600000101010101" pitchFamily="50" charset="-127"/>
              </a:rPr>
              <a:t>01.   </a:t>
            </a:r>
            <a:r>
              <a:rPr lang="ko-KR" altLang="en-US" sz="6000" dirty="0">
                <a:latin typeface="굴림" panose="020B0600000101010101" pitchFamily="50" charset="-127"/>
                <a:ea typeface="굴림" panose="020B0600000101010101" pitchFamily="50" charset="-127"/>
              </a:rPr>
              <a:t>기획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997" y="2477626"/>
            <a:ext cx="15139035" cy="1044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3307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erfomance"/>
          <p:cNvSpPr/>
          <p:nvPr/>
        </p:nvSpPr>
        <p:spPr>
          <a:xfrm>
            <a:off x="555526" y="494552"/>
            <a:ext cx="1832074" cy="1393176"/>
          </a:xfrm>
          <a:prstGeom prst="rect">
            <a:avLst/>
          </a:prstGeom>
          <a:solidFill>
            <a:srgbClr val="F6F6F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10B20218-036F-6B4D-AFAC-FA6F5C4CC90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x-none" smtClean="0"/>
              <a:t>5</a:t>
            </a:fld>
            <a:endParaRPr lang="x-none"/>
          </a:p>
        </p:txBody>
      </p:sp>
      <p:sp>
        <p:nvSpPr>
          <p:cNvPr id="220" name="Mission 1"/>
          <p:cNvSpPr/>
          <p:nvPr/>
        </p:nvSpPr>
        <p:spPr>
          <a:xfrm>
            <a:off x="4379089" y="2935424"/>
            <a:ext cx="3325948" cy="1554612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기획의도</a:t>
            </a:r>
            <a:endParaRPr sz="4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21" name="Mission 2"/>
          <p:cNvSpPr/>
          <p:nvPr/>
        </p:nvSpPr>
        <p:spPr>
          <a:xfrm>
            <a:off x="4379083" y="4806887"/>
            <a:ext cx="3325948" cy="155461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endParaRPr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22" name="Solution 1"/>
          <p:cNvSpPr/>
          <p:nvPr/>
        </p:nvSpPr>
        <p:spPr>
          <a:xfrm>
            <a:off x="4399865" y="6699132"/>
            <a:ext cx="3325948" cy="155461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endParaRPr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24" name="Solution 2"/>
          <p:cNvSpPr/>
          <p:nvPr/>
        </p:nvSpPr>
        <p:spPr>
          <a:xfrm>
            <a:off x="4379083" y="8549813"/>
            <a:ext cx="3325948" cy="155461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endParaRPr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25" name="Solution 3"/>
          <p:cNvSpPr/>
          <p:nvPr/>
        </p:nvSpPr>
        <p:spPr>
          <a:xfrm>
            <a:off x="4379083" y="10421276"/>
            <a:ext cx="3325948" cy="155461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endParaRPr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30" name="Lorem ipsum dolor sit amet, his ad blandit phaedrum eime ridk mnesarchum"/>
          <p:cNvSpPr/>
          <p:nvPr/>
        </p:nvSpPr>
        <p:spPr>
          <a:xfrm>
            <a:off x="7026560" y="2935423"/>
            <a:ext cx="13004800" cy="1554613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pPr fontAlgn="base">
              <a:lnSpc>
                <a:spcPct val="200000"/>
              </a:lnSpc>
            </a:pPr>
            <a:r>
              <a:rPr lang="ko-KR" altLang="en-US" sz="4000" b="1" spc="-15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무선통신 단말기기 호출서비스</a:t>
            </a:r>
            <a:endParaRPr lang="en-US" altLang="ko-KR" sz="4000" b="1" spc="-15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31" name="Lorem ipsum dolor sit amet, his ad blandit phaedrum eime ridk mnesarchum"/>
          <p:cNvSpPr/>
          <p:nvPr/>
        </p:nvSpPr>
        <p:spPr>
          <a:xfrm>
            <a:off x="7026560" y="4806887"/>
            <a:ext cx="13004800" cy="155461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pPr fontAlgn="base">
              <a:lnSpc>
                <a:spcPct val="200000"/>
              </a:lnSpc>
            </a:pPr>
            <a:r>
              <a:rPr lang="en-US" altLang="ko-KR" sz="4000" b="1" spc="-15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Raspberry Pi</a:t>
            </a:r>
            <a:r>
              <a:rPr lang="ko-KR" altLang="en-US" sz="4000" b="1" spc="-15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간의 </a:t>
            </a:r>
            <a:r>
              <a:rPr lang="en-US" altLang="ko-KR" sz="4000" b="1" spc="-15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TCP </a:t>
            </a:r>
            <a:r>
              <a:rPr lang="ko-KR" altLang="en-US" sz="4000" b="1" spc="-150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소켓 통신 </a:t>
            </a:r>
            <a:endParaRPr lang="en-US" altLang="ko-KR" sz="4000" b="1" spc="-15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32" name="Lorem ipsum dolor sit amet, his ad blandit phaedrum eime ridk mnesarchum"/>
          <p:cNvSpPr/>
          <p:nvPr/>
        </p:nvSpPr>
        <p:spPr>
          <a:xfrm>
            <a:off x="7026560" y="8549813"/>
            <a:ext cx="13004800" cy="155461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r>
              <a:rPr 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KEYPAD</a:t>
            </a: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와 </a:t>
            </a:r>
            <a:r>
              <a:rPr lang="en-US" altLang="ko-KR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LCD</a:t>
            </a: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를 이용한 시각화</a:t>
            </a:r>
            <a:endParaRPr sz="4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33" name="Lorem ipsum dolor sit amet, his ad blandit phaedrum eime ridk mnesarchum"/>
          <p:cNvSpPr/>
          <p:nvPr/>
        </p:nvSpPr>
        <p:spPr>
          <a:xfrm>
            <a:off x="7026560" y="10421276"/>
            <a:ext cx="13004800" cy="155461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무선통신기기 </a:t>
            </a:r>
            <a:r>
              <a:rPr lang="ko-KR" altLang="en-US" sz="4000" b="1" dirty="0" err="1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프로토타입</a:t>
            </a: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제작</a:t>
            </a:r>
            <a:endParaRPr sz="40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7" name="프로젝트 운영"/>
          <p:cNvSpPr txBox="1">
            <a:spLocks/>
          </p:cNvSpPr>
          <p:nvPr/>
        </p:nvSpPr>
        <p:spPr>
          <a:xfrm>
            <a:off x="1035868" y="71367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>
                <a:latin typeface="굴림" panose="020B0600000101010101" pitchFamily="50" charset="-127"/>
                <a:ea typeface="굴림" panose="020B0600000101010101" pitchFamily="50" charset="-127"/>
              </a:rPr>
              <a:t>01.   </a:t>
            </a:r>
            <a:r>
              <a:rPr lang="ko-KR" altLang="en-US" sz="6000" dirty="0">
                <a:latin typeface="굴림" panose="020B0600000101010101" pitchFamily="50" charset="-127"/>
                <a:ea typeface="굴림" panose="020B0600000101010101" pitchFamily="50" charset="-127"/>
              </a:rPr>
              <a:t>기획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5" name="Lorem ipsum dolor sit amet, his ad blandit phaedrum eime ridk mnesarchum"/>
          <p:cNvSpPr/>
          <p:nvPr/>
        </p:nvSpPr>
        <p:spPr>
          <a:xfrm>
            <a:off x="7026560" y="6678350"/>
            <a:ext cx="13004800" cy="1554612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>
              <a:lnSpc>
                <a:spcPct val="150000"/>
              </a:lnSpc>
              <a:defRPr sz="2000">
                <a:solidFill>
                  <a:srgbClr val="838383"/>
                </a:solidFill>
              </a:defRPr>
            </a:lvl1pPr>
          </a:lstStyle>
          <a:p>
            <a:pPr fontAlgn="base">
              <a:lnSpc>
                <a:spcPct val="200000"/>
              </a:lnSpc>
            </a:pPr>
            <a:r>
              <a:rPr lang="en-US" altLang="ko-KR" sz="4000" b="1" spc="-15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Maria DB </a:t>
            </a:r>
            <a:r>
              <a:rPr lang="ko-KR" altLang="en-US" sz="4000" b="1" spc="-150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연동</a:t>
            </a:r>
            <a:endParaRPr lang="en-US" altLang="ko-KR" sz="4000" b="1" spc="-150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363294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erfomance"/>
          <p:cNvSpPr/>
          <p:nvPr/>
        </p:nvSpPr>
        <p:spPr>
          <a:xfrm>
            <a:off x="530126" y="494722"/>
            <a:ext cx="1832074" cy="1418406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7D30FC84-C742-0742-AFC6-E32D21E7459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x-none" smtClean="0"/>
              <a:t>6</a:t>
            </a:fld>
            <a:endParaRPr lang="x-none"/>
          </a:p>
        </p:txBody>
      </p:sp>
      <p:sp>
        <p:nvSpPr>
          <p:cNvPr id="174" name="Conception"/>
          <p:cNvSpPr/>
          <p:nvPr/>
        </p:nvSpPr>
        <p:spPr>
          <a:xfrm>
            <a:off x="1125006" y="5173290"/>
            <a:ext cx="4639420" cy="4639420"/>
          </a:xfrm>
          <a:prstGeom prst="ellipse">
            <a:avLst/>
          </a:prstGeom>
          <a:solidFill>
            <a:srgbClr val="F6F6F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5" name="Planning"/>
          <p:cNvSpPr/>
          <p:nvPr/>
        </p:nvSpPr>
        <p:spPr>
          <a:xfrm>
            <a:off x="5498648" y="5173290"/>
            <a:ext cx="4639420" cy="4639420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6" name="Execution"/>
          <p:cNvSpPr/>
          <p:nvPr/>
        </p:nvSpPr>
        <p:spPr>
          <a:xfrm>
            <a:off x="9872290" y="5173290"/>
            <a:ext cx="4639420" cy="4639420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7" name="Performance"/>
          <p:cNvSpPr/>
          <p:nvPr/>
        </p:nvSpPr>
        <p:spPr>
          <a:xfrm>
            <a:off x="14245932" y="5173290"/>
            <a:ext cx="4639421" cy="4639420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8" name="Review"/>
          <p:cNvSpPr/>
          <p:nvPr/>
        </p:nvSpPr>
        <p:spPr>
          <a:xfrm>
            <a:off x="18619575" y="5173290"/>
            <a:ext cx="4639420" cy="4639420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30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79" name="1"/>
          <p:cNvSpPr txBox="1"/>
          <p:nvPr/>
        </p:nvSpPr>
        <p:spPr>
          <a:xfrm>
            <a:off x="2124134" y="5922308"/>
            <a:ext cx="2550422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 fontScale="92500" lnSpcReduction="10000"/>
          </a:bodyPr>
          <a:lstStyle>
            <a:lvl1pPr algn="ctr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lang="ko-KR" altLang="en-US" sz="45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이승수</a:t>
            </a:r>
            <a:endParaRPr lang="en-US" altLang="ko-KR" sz="45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r>
              <a:rPr lang="en-US" altLang="ko-KR" sz="45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ko-KR" altLang="en-US" sz="45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팀장</a:t>
            </a:r>
            <a:r>
              <a:rPr lang="en-US" altLang="ko-KR" sz="45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)</a:t>
            </a:r>
            <a:endParaRPr sz="45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5" name="2"/>
          <p:cNvSpPr txBox="1"/>
          <p:nvPr/>
        </p:nvSpPr>
        <p:spPr>
          <a:xfrm>
            <a:off x="7020601" y="5891427"/>
            <a:ext cx="1495986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endParaRPr sz="35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6" name="3"/>
          <p:cNvSpPr txBox="1"/>
          <p:nvPr/>
        </p:nvSpPr>
        <p:spPr>
          <a:xfrm>
            <a:off x="11394243" y="5891427"/>
            <a:ext cx="1495986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endParaRPr sz="35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7" name="4"/>
          <p:cNvSpPr txBox="1"/>
          <p:nvPr/>
        </p:nvSpPr>
        <p:spPr>
          <a:xfrm>
            <a:off x="15767884" y="5891427"/>
            <a:ext cx="1495988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endParaRPr sz="35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8" name="5"/>
          <p:cNvSpPr txBox="1"/>
          <p:nvPr/>
        </p:nvSpPr>
        <p:spPr>
          <a:xfrm>
            <a:off x="20141527" y="5891427"/>
            <a:ext cx="1474889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 algn="ctr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endParaRPr sz="35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5" name="프로젝트 운영"/>
          <p:cNvSpPr txBox="1">
            <a:spLocks/>
          </p:cNvSpPr>
          <p:nvPr/>
        </p:nvSpPr>
        <p:spPr>
          <a:xfrm>
            <a:off x="1010468" y="73907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/>
              <a:t>02. </a:t>
            </a:r>
            <a:r>
              <a:rPr lang="ko-KR" altLang="en-US" sz="6000" dirty="0" smtClean="0"/>
              <a:t>팀원소개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17" name="1"/>
          <p:cNvSpPr txBox="1"/>
          <p:nvPr/>
        </p:nvSpPr>
        <p:spPr>
          <a:xfrm>
            <a:off x="6518124" y="6000368"/>
            <a:ext cx="2550422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algn="ctr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lang="ko-KR" altLang="en-US" sz="45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이종원</a:t>
            </a:r>
            <a:endParaRPr lang="en-US" altLang="ko-KR" sz="45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8" name="1"/>
          <p:cNvSpPr txBox="1"/>
          <p:nvPr/>
        </p:nvSpPr>
        <p:spPr>
          <a:xfrm>
            <a:off x="10825864" y="5922308"/>
            <a:ext cx="2550422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algn="ctr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lang="ko-KR" altLang="en-US" sz="45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이동진</a:t>
            </a:r>
            <a:endParaRPr lang="en-US" altLang="ko-KR" sz="45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19" name="1"/>
          <p:cNvSpPr txBox="1"/>
          <p:nvPr/>
        </p:nvSpPr>
        <p:spPr>
          <a:xfrm>
            <a:off x="15291737" y="6000368"/>
            <a:ext cx="2550422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algn="ctr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lang="ko-KR" altLang="en-US" sz="45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곽연호</a:t>
            </a:r>
            <a:endParaRPr lang="en-US" altLang="ko-KR" sz="45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20" name="1"/>
          <p:cNvSpPr txBox="1"/>
          <p:nvPr/>
        </p:nvSpPr>
        <p:spPr>
          <a:xfrm>
            <a:off x="19668750" y="6036864"/>
            <a:ext cx="2550422" cy="1367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Autofit/>
          </a:bodyPr>
          <a:lstStyle>
            <a:lvl1pPr algn="ctr">
              <a:lnSpc>
                <a:spcPct val="100000"/>
              </a:lnSpc>
              <a:defRPr sz="6500">
                <a:solidFill>
                  <a:srgbClr val="262626"/>
                </a:solidFill>
                <a:latin typeface="Libre Caslon Display Regular"/>
                <a:ea typeface="Libre Caslon Display Regular"/>
                <a:cs typeface="Libre Caslon Display Regular"/>
                <a:sym typeface="Libre Caslon Display Regular"/>
              </a:defRPr>
            </a:lvl1pPr>
          </a:lstStyle>
          <a:p>
            <a:r>
              <a:rPr lang="ko-KR" altLang="en-US" sz="45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박정란</a:t>
            </a:r>
            <a:endParaRPr lang="en-US" altLang="ko-KR" sz="45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08887" y="7656967"/>
            <a:ext cx="4302571" cy="17030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서버</a:t>
            </a:r>
            <a:r>
              <a:rPr lang="en-US" altLang="ko-KR" sz="4000" b="1" dirty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클라이언트 구현</a:t>
            </a:r>
            <a:endParaRPr kumimoji="0" lang="en-US" altLang="ko-KR" sz="4000" b="1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굴림" panose="020B0600000101010101" pitchFamily="50" charset="-127"/>
              <a:ea typeface="굴림" panose="020B0600000101010101" pitchFamily="50" charset="-127"/>
              <a:sym typeface="Lato Regular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177650" y="7594621"/>
            <a:ext cx="3322109" cy="17030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DB</a:t>
            </a: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설계</a:t>
            </a:r>
            <a:r>
              <a:rPr lang="en-US" altLang="ko-KR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, 3D</a:t>
            </a: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프린트 </a:t>
            </a:r>
            <a:endParaRPr kumimoji="0" lang="en-US" altLang="ko-KR" sz="4000" b="1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굴림" panose="020B0600000101010101" pitchFamily="50" charset="-127"/>
              <a:ea typeface="굴림" panose="020B0600000101010101" pitchFamily="50" charset="-127"/>
              <a:sym typeface="Lato Regular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0633647" y="7726437"/>
            <a:ext cx="3322109" cy="9028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DB</a:t>
            </a: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설계 </a:t>
            </a:r>
            <a:endParaRPr kumimoji="0" lang="en-US" altLang="ko-KR" sz="4000" b="1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굴림" panose="020B0600000101010101" pitchFamily="50" charset="-127"/>
              <a:ea typeface="굴림" panose="020B0600000101010101" pitchFamily="50" charset="-127"/>
              <a:sym typeface="Lato Regular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5007289" y="7799232"/>
            <a:ext cx="3322109" cy="9028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KEYPAD</a:t>
            </a: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구현 </a:t>
            </a:r>
            <a:endParaRPr kumimoji="0" lang="en-US" altLang="ko-KR" sz="4000" b="1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굴림" panose="020B0600000101010101" pitchFamily="50" charset="-127"/>
              <a:ea typeface="굴림" panose="020B0600000101010101" pitchFamily="50" charset="-127"/>
              <a:sym typeface="Lato Regular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9380932" y="7799231"/>
            <a:ext cx="3322109" cy="9028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LCD</a:t>
            </a:r>
            <a:r>
              <a:rPr lang="ko-KR" altLang="en-US" sz="40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 구현 </a:t>
            </a:r>
            <a:endParaRPr kumimoji="0" lang="en-US" altLang="ko-KR" sz="4000" b="1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latin typeface="굴림" panose="020B0600000101010101" pitchFamily="50" charset="-127"/>
              <a:ea typeface="굴림" panose="020B0600000101010101" pitchFamily="50" charset="-127"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6227580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erfomance"/>
          <p:cNvSpPr/>
          <p:nvPr/>
        </p:nvSpPr>
        <p:spPr>
          <a:xfrm>
            <a:off x="504726" y="494722"/>
            <a:ext cx="1832074" cy="143328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+mn-ea"/>
              <a:ea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7D30FC84-C742-0742-AFC6-E32D21E7459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x-none" smtClean="0"/>
              <a:t>7</a:t>
            </a:fld>
            <a:endParaRPr lang="x-none"/>
          </a:p>
        </p:txBody>
      </p:sp>
      <p:sp>
        <p:nvSpPr>
          <p:cNvPr id="15" name="프로젝트 운영"/>
          <p:cNvSpPr txBox="1">
            <a:spLocks/>
          </p:cNvSpPr>
          <p:nvPr/>
        </p:nvSpPr>
        <p:spPr>
          <a:xfrm>
            <a:off x="985068" y="73907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/>
              <a:t>03.</a:t>
            </a:r>
            <a:r>
              <a:rPr lang="ko-KR" altLang="en-US" sz="6000" dirty="0" smtClean="0"/>
              <a:t>기능구현</a:t>
            </a:r>
            <a:r>
              <a:rPr lang="en-US" altLang="ko-KR" sz="6000" dirty="0" smtClean="0"/>
              <a:t>  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sp>
        <p:nvSpPr>
          <p:cNvPr id="21" name="Mission 1"/>
          <p:cNvSpPr/>
          <p:nvPr/>
        </p:nvSpPr>
        <p:spPr>
          <a:xfrm>
            <a:off x="4134319" y="1986034"/>
            <a:ext cx="2667433" cy="934679"/>
          </a:xfrm>
          <a:prstGeom prst="rect">
            <a:avLst/>
          </a:prstGeom>
          <a:solidFill>
            <a:schemeClr val="accent3">
              <a:lumMod val="75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lvl1pPr>
          </a:lstStyle>
          <a:p>
            <a:r>
              <a:rPr lang="en-US" sz="48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DB</a:t>
            </a:r>
            <a:r>
              <a:rPr lang="ko-KR" altLang="en-US" sz="48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설계</a:t>
            </a:r>
            <a:endParaRPr sz="48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278365"/>
              </p:ext>
            </p:extLst>
          </p:nvPr>
        </p:nvGraphicFramePr>
        <p:xfrm>
          <a:off x="4134319" y="3048201"/>
          <a:ext cx="13963180" cy="2103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7197"/>
                <a:gridCol w="2327197"/>
                <a:gridCol w="4654393"/>
                <a:gridCol w="4654393"/>
              </a:tblGrid>
              <a:tr h="698166">
                <a:tc>
                  <a:txBody>
                    <a:bodyPr/>
                    <a:lstStyle/>
                    <a:p>
                      <a:pPr latinLnBrk="1"/>
                      <a:endParaRPr lang="ko-KR" altLang="en-US" sz="40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0" dirty="0" smtClean="0"/>
                        <a:t>이름</a:t>
                      </a:r>
                      <a:endParaRPr lang="ko-KR" altLang="en-US" sz="40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0" dirty="0" smtClean="0"/>
                        <a:t>데이터유형</a:t>
                      </a:r>
                      <a:endParaRPr lang="ko-KR" altLang="en-US" sz="40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0" dirty="0" smtClean="0"/>
                        <a:t>구성요소</a:t>
                      </a:r>
                      <a:endParaRPr lang="ko-KR" altLang="en-US" sz="40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</a:tr>
              <a:tr h="698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 smtClean="0"/>
                        <a:t>1</a:t>
                      </a:r>
                      <a:endParaRPr lang="ko-KR" altLang="en-US" sz="40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 err="1" smtClean="0"/>
                        <a:t>Num</a:t>
                      </a:r>
                      <a:endParaRPr lang="ko-KR" alt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 smtClean="0"/>
                        <a:t>VARCHAR(30)</a:t>
                      </a:r>
                      <a:endParaRPr lang="ko-KR" alt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0" dirty="0" smtClean="0"/>
                        <a:t>호출</a:t>
                      </a:r>
                      <a:r>
                        <a:rPr lang="ko-KR" altLang="en-US" sz="4000" baseline="0" dirty="0" smtClean="0"/>
                        <a:t> 번호 </a:t>
                      </a:r>
                      <a:r>
                        <a:rPr lang="en-US" altLang="ko-KR" sz="4000" baseline="0" dirty="0" smtClean="0"/>
                        <a:t>(</a:t>
                      </a:r>
                      <a:r>
                        <a:rPr lang="ko-KR" altLang="en-US" sz="4000" baseline="0" dirty="0" smtClean="0"/>
                        <a:t>암호</a:t>
                      </a:r>
                      <a:r>
                        <a:rPr lang="en-US" altLang="ko-KR" sz="4000" baseline="0" dirty="0" smtClean="0"/>
                        <a:t>)</a:t>
                      </a:r>
                      <a:r>
                        <a:rPr lang="ko-KR" altLang="en-US" sz="4000" baseline="0" dirty="0" smtClean="0"/>
                        <a:t> </a:t>
                      </a:r>
                      <a:endParaRPr lang="ko-KR" altLang="en-US" sz="4000" dirty="0"/>
                    </a:p>
                  </a:txBody>
                  <a:tcPr/>
                </a:tc>
              </a:tr>
              <a:tr h="69816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 smtClean="0"/>
                        <a:t>2</a:t>
                      </a:r>
                      <a:endParaRPr lang="ko-KR" altLang="en-US" sz="4000" dirty="0"/>
                    </a:p>
                  </a:txBody>
                  <a:tcPr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 smtClean="0"/>
                        <a:t>Mean</a:t>
                      </a:r>
                      <a:endParaRPr lang="ko-KR" alt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0" dirty="0" smtClean="0"/>
                        <a:t>VARCHAR(30)</a:t>
                      </a:r>
                      <a:endParaRPr lang="ko-KR" altLang="en-US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0" dirty="0" smtClean="0"/>
                        <a:t>의미</a:t>
                      </a:r>
                      <a:endParaRPr lang="ko-KR" altLang="en-US" sz="4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7975342"/>
              </p:ext>
            </p:extLst>
          </p:nvPr>
        </p:nvGraphicFramePr>
        <p:xfrm>
          <a:off x="4134319" y="5316803"/>
          <a:ext cx="16268231" cy="81737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08276"/>
                <a:gridCol w="6587705"/>
                <a:gridCol w="6572250"/>
              </a:tblGrid>
              <a:tr h="59341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b="1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번호</a:t>
                      </a:r>
                      <a:endParaRPr lang="ko-KR" altLang="en-US" sz="3000" b="1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latinLnBrk="1"/>
                      <a:r>
                        <a:rPr lang="ko-KR" altLang="en-US" sz="3000" b="1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뜻</a:t>
                      </a:r>
                      <a:endParaRPr lang="ko-KR" altLang="en-US" sz="3000" b="1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</a:tr>
              <a:tr h="5984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0404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영원히 사랑해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 love</a:t>
                      </a:r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 </a:t>
                      </a:r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You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5984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045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빵 사와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Buy Bread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5984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07209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err="1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땡칠이영구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Live Forever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5984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100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되돌리다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Back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5984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10003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만세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Hooray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5984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11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나란히 있고 싶다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Side</a:t>
                      </a:r>
                      <a:r>
                        <a:rPr lang="en-US" altLang="ko-KR" sz="3000" baseline="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 By Side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5984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1010235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열렬히 사모해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842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I love</a:t>
                      </a:r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 </a:t>
                      </a:r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You</a:t>
                      </a:r>
                      <a:endParaRPr lang="ko-KR" altLang="en-US" sz="3000" dirty="0" smtClean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5984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112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비상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Emergency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59842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1414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밥 먹자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Let’s Eat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29921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1717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err="1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일찍와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Come early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82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전화해줘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Call Me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05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아니요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No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  <a:tr h="1828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07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네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0" dirty="0" smtClean="0">
                          <a:latin typeface="굴림" panose="020B0600000101010101" pitchFamily="50" charset="-127"/>
                          <a:ea typeface="굴림" panose="020B0600000101010101" pitchFamily="50" charset="-127"/>
                        </a:rPr>
                        <a:t>Yes</a:t>
                      </a:r>
                      <a:endParaRPr lang="ko-KR" altLang="en-US" sz="3000" dirty="0">
                        <a:latin typeface="굴림" panose="020B0600000101010101" pitchFamily="50" charset="-127"/>
                        <a:ea typeface="굴림" panose="020B0600000101010101" pitchFamily="50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32638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953" y="2033642"/>
            <a:ext cx="11871809" cy="10647712"/>
          </a:xfrm>
          <a:prstGeom prst="rect">
            <a:avLst/>
          </a:prstGeom>
        </p:spPr>
      </p:pic>
      <p:sp>
        <p:nvSpPr>
          <p:cNvPr id="17" name="Perfomance"/>
          <p:cNvSpPr/>
          <p:nvPr/>
        </p:nvSpPr>
        <p:spPr>
          <a:xfrm>
            <a:off x="504726" y="494722"/>
            <a:ext cx="1832074" cy="143328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+mn-ea"/>
              <a:ea typeface="+mn-ea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7D30FC84-C742-0742-AFC6-E32D21E7459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x-none" smtClean="0"/>
              <a:t>8</a:t>
            </a:fld>
            <a:endParaRPr lang="x-none"/>
          </a:p>
        </p:txBody>
      </p:sp>
      <p:sp>
        <p:nvSpPr>
          <p:cNvPr id="5" name="프로젝트 운영"/>
          <p:cNvSpPr txBox="1">
            <a:spLocks/>
          </p:cNvSpPr>
          <p:nvPr/>
        </p:nvSpPr>
        <p:spPr>
          <a:xfrm>
            <a:off x="971212" y="74060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/>
              <a:t>03.</a:t>
            </a:r>
            <a:r>
              <a:rPr lang="ko-KR" altLang="en-US" sz="6000" dirty="0" smtClean="0"/>
              <a:t>기능구현</a:t>
            </a:r>
            <a:r>
              <a:rPr lang="en-US" altLang="ko-KR" sz="6000" dirty="0" smtClean="0"/>
              <a:t>  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cxnSp>
        <p:nvCxnSpPr>
          <p:cNvPr id="7" name="꺾인 연결선 6"/>
          <p:cNvCxnSpPr/>
          <p:nvPr/>
        </p:nvCxnSpPr>
        <p:spPr>
          <a:xfrm>
            <a:off x="16542327" y="6376737"/>
            <a:ext cx="4825758" cy="1155031"/>
          </a:xfrm>
          <a:prstGeom prst="bentConnector3">
            <a:avLst/>
          </a:prstGeom>
          <a:noFill/>
          <a:ln w="41275" cap="flat">
            <a:solidFill>
              <a:srgbClr val="92D050"/>
            </a:solidFill>
            <a:prstDash val="solid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TextBox 8"/>
          <p:cNvSpPr txBox="1"/>
          <p:nvPr/>
        </p:nvSpPr>
        <p:spPr>
          <a:xfrm>
            <a:off x="21414071" y="6880307"/>
            <a:ext cx="3031817" cy="13029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000" dirty="0" smtClean="0">
                <a:solidFill>
                  <a:schemeClr val="tx1"/>
                </a:solidFill>
              </a:rPr>
              <a:t>- Raspberry Pi</a:t>
            </a:r>
            <a:r>
              <a:rPr kumimoji="0" lang="en-US" altLang="ko-KR" sz="30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Lato Regular"/>
              </a:rPr>
              <a:t> </a:t>
            </a:r>
          </a:p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000" dirty="0" smtClean="0">
                <a:solidFill>
                  <a:schemeClr val="tx1"/>
                </a:solidFill>
              </a:rPr>
              <a:t>- Bread board</a:t>
            </a:r>
            <a:endParaRPr kumimoji="0" lang="ko-KR" altLang="en-US" sz="30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Lato Regular"/>
            </a:endParaRPr>
          </a:p>
        </p:txBody>
      </p:sp>
      <p:cxnSp>
        <p:nvCxnSpPr>
          <p:cNvPr id="12" name="꺾인 연결선 11"/>
          <p:cNvCxnSpPr/>
          <p:nvPr/>
        </p:nvCxnSpPr>
        <p:spPr>
          <a:xfrm rot="10800000" flipV="1">
            <a:off x="2573464" y="6296096"/>
            <a:ext cx="5240501" cy="465649"/>
          </a:xfrm>
          <a:prstGeom prst="bentConnector3">
            <a:avLst/>
          </a:prstGeom>
          <a:noFill/>
          <a:ln w="41275" cap="flat">
            <a:solidFill>
              <a:srgbClr val="92D050"/>
            </a:solidFill>
            <a:prstDash val="solid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Box 15"/>
          <p:cNvSpPr txBox="1"/>
          <p:nvPr/>
        </p:nvSpPr>
        <p:spPr>
          <a:xfrm>
            <a:off x="743447" y="5807418"/>
            <a:ext cx="2502568" cy="190308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000" dirty="0">
                <a:solidFill>
                  <a:schemeClr val="tx1"/>
                </a:solidFill>
              </a:rPr>
              <a:t>-</a:t>
            </a:r>
            <a:r>
              <a:rPr lang="en-US" altLang="ko-KR" sz="3000" dirty="0" smtClean="0">
                <a:solidFill>
                  <a:schemeClr val="tx1"/>
                </a:solidFill>
              </a:rPr>
              <a:t>LCD</a:t>
            </a:r>
          </a:p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000" dirty="0">
                <a:solidFill>
                  <a:schemeClr val="tx1"/>
                </a:solidFill>
              </a:rPr>
              <a:t>-</a:t>
            </a:r>
            <a:r>
              <a:rPr lang="en-US" altLang="ko-KR" sz="3000" dirty="0" smtClean="0">
                <a:solidFill>
                  <a:schemeClr val="tx1"/>
                </a:solidFill>
              </a:rPr>
              <a:t>Buzzer</a:t>
            </a:r>
          </a:p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000" dirty="0">
                <a:solidFill>
                  <a:schemeClr val="tx1"/>
                </a:solidFill>
              </a:rPr>
              <a:t>-</a:t>
            </a:r>
            <a:r>
              <a:rPr lang="en-US" altLang="ko-KR" sz="3000" dirty="0" smtClean="0">
                <a:solidFill>
                  <a:schemeClr val="tx1"/>
                </a:solidFill>
              </a:rPr>
              <a:t>LED</a:t>
            </a:r>
            <a:endParaRPr kumimoji="0" lang="en-US" altLang="ko-KR" sz="3000" b="0" i="0" u="none" strike="noStrike" cap="none" spc="0" normalizeH="0" baseline="0" dirty="0" smtClean="0">
              <a:ln>
                <a:noFill/>
              </a:ln>
              <a:solidFill>
                <a:schemeClr val="tx1"/>
              </a:solidFill>
              <a:effectLst/>
              <a:uFillTx/>
              <a:sym typeface="Lato Regular"/>
            </a:endParaRPr>
          </a:p>
        </p:txBody>
      </p:sp>
      <p:cxnSp>
        <p:nvCxnSpPr>
          <p:cNvPr id="18" name="꺾인 연결선 17"/>
          <p:cNvCxnSpPr/>
          <p:nvPr/>
        </p:nvCxnSpPr>
        <p:spPr>
          <a:xfrm rot="10800000" flipV="1">
            <a:off x="3465614" y="9919128"/>
            <a:ext cx="4763987" cy="2005709"/>
          </a:xfrm>
          <a:prstGeom prst="bentConnector3">
            <a:avLst/>
          </a:prstGeom>
          <a:noFill/>
          <a:ln w="41275" cap="flat">
            <a:solidFill>
              <a:srgbClr val="92D050"/>
            </a:solidFill>
            <a:prstDash val="solid"/>
            <a:miter lim="400000"/>
            <a:headEnd type="none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TextBox 18"/>
          <p:cNvSpPr txBox="1"/>
          <p:nvPr/>
        </p:nvSpPr>
        <p:spPr>
          <a:xfrm>
            <a:off x="1299923" y="11606049"/>
            <a:ext cx="2502568" cy="70275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ko-KR" sz="3000" dirty="0" smtClean="0">
                <a:solidFill>
                  <a:schemeClr val="tx1"/>
                </a:solidFill>
              </a:rPr>
              <a:t>KEYPAD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162560" y="5808811"/>
            <a:ext cx="2410903" cy="1953429"/>
          </a:xfrm>
          <a:prstGeom prst="rect">
            <a:avLst/>
          </a:prstGeom>
          <a:noFill/>
          <a:ln w="12700" cap="flat">
            <a:solidFill>
              <a:srgbClr val="92D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971212" y="11143184"/>
            <a:ext cx="2274803" cy="1758368"/>
          </a:xfrm>
          <a:prstGeom prst="rect">
            <a:avLst/>
          </a:prstGeom>
          <a:noFill/>
          <a:ln w="12700" cap="flat">
            <a:solidFill>
              <a:srgbClr val="92D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21436383" y="6376737"/>
            <a:ext cx="2764737" cy="2204450"/>
          </a:xfrm>
          <a:prstGeom prst="rect">
            <a:avLst/>
          </a:prstGeom>
          <a:noFill/>
          <a:ln w="12700" cap="flat">
            <a:solidFill>
              <a:srgbClr val="92D05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R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Lato Bold"/>
              <a:ea typeface="Lato Bold"/>
              <a:cs typeface="Lato Bold"/>
              <a:sym typeface="Lato Bold"/>
            </a:endParaRPr>
          </a:p>
        </p:txBody>
      </p:sp>
    </p:spTree>
    <p:extLst>
      <p:ext uri="{BB962C8B-B14F-4D97-AF65-F5344CB8AC3E}">
        <p14:creationId xmlns:p14="http://schemas.microsoft.com/office/powerpoint/2010/main" val="1950430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erfomance"/>
          <p:cNvSpPr/>
          <p:nvPr/>
        </p:nvSpPr>
        <p:spPr>
          <a:xfrm>
            <a:off x="504726" y="494722"/>
            <a:ext cx="1832074" cy="143328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defRPr sz="2700">
                <a:solidFill>
                  <a:srgbClr val="232323"/>
                </a:solidFill>
                <a:latin typeface="Noto Sans KR Bold"/>
                <a:ea typeface="Noto Sans KR Bold"/>
                <a:cs typeface="Noto Sans KR Bold"/>
                <a:sym typeface="Noto Sans KR Bold"/>
              </a:defRPr>
            </a:pPr>
            <a:endParaRPr sz="4000" b="1" dirty="0">
              <a:latin typeface="+mn-ea"/>
              <a:ea typeface="+mn-ea"/>
            </a:endParaRPr>
          </a:p>
        </p:txBody>
      </p:sp>
      <p:sp>
        <p:nvSpPr>
          <p:cNvPr id="5" name="프로젝트 운영"/>
          <p:cNvSpPr txBox="1">
            <a:spLocks/>
          </p:cNvSpPr>
          <p:nvPr/>
        </p:nvSpPr>
        <p:spPr>
          <a:xfrm>
            <a:off x="971212" y="740609"/>
            <a:ext cx="5816684" cy="11740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0" b="0" i="0" u="none" strike="noStrike" cap="none" spc="0" baseline="0">
                <a:solidFill>
                  <a:srgbClr val="262626"/>
                </a:solidFill>
                <a:uFillTx/>
                <a:latin typeface="+mj-ea"/>
                <a:ea typeface="+mj-ea"/>
                <a:cs typeface="+mn-cs"/>
                <a:sym typeface="Libre Caslon Display Regular"/>
              </a:defRPr>
            </a:lvl1pPr>
            <a:lvl2pPr marL="0" marR="0" indent="457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2pPr>
            <a:lvl3pPr marL="0" marR="0" indent="914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3pPr>
            <a:lvl4pPr marL="0" marR="0" indent="1371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4pPr>
            <a:lvl5pPr marL="0" marR="0" indent="18288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5pPr>
            <a:lvl6pPr marL="0" marR="0" indent="22860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6pPr>
            <a:lvl7pPr marL="0" marR="0" indent="27432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7pPr>
            <a:lvl8pPr marL="0" marR="0" indent="32004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8pPr>
            <a:lvl9pPr marL="0" marR="0" indent="3657600" algn="l" defTabSz="2438338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1000" b="0" i="0" u="none" strike="noStrike" cap="none" spc="187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Libre Caslon Display Regular"/>
              </a:defRPr>
            </a:lvl9pPr>
          </a:lstStyle>
          <a:p>
            <a:pPr defTabSz="58846888" latinLnBrk="1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6000" dirty="0" smtClean="0"/>
              <a:t>03.</a:t>
            </a:r>
            <a:r>
              <a:rPr lang="ko-KR" altLang="en-US" sz="6000" dirty="0" smtClean="0"/>
              <a:t>기능구현</a:t>
            </a:r>
            <a:r>
              <a:rPr lang="en-US" altLang="ko-KR" sz="6000" dirty="0" smtClean="0"/>
              <a:t>  </a:t>
            </a:r>
            <a:endParaRPr lang="ko-KR" altLang="en-US" sz="6000" b="1" dirty="0">
              <a:solidFill>
                <a:srgbClr val="000000">
                  <a:alpha val="100000"/>
                </a:srgbClr>
              </a:solidFill>
              <a:latin typeface="맑은 고딕"/>
              <a:ea typeface="맑은 고딕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270" y="4834211"/>
            <a:ext cx="22060890" cy="765456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20763" y="2836347"/>
            <a:ext cx="21551904" cy="11028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2438338" rtl="0" fontAlgn="auto" latinLnBrk="0" hangingPunct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ko-KR" sz="50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1. </a:t>
            </a:r>
            <a:r>
              <a:rPr kumimoji="0" lang="ko-KR" altLang="en-US" sz="50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Lato Regular"/>
                <a:ea typeface="Lato Regular"/>
                <a:cs typeface="Lato Regular"/>
                <a:sym typeface="Lato Regular"/>
              </a:rPr>
              <a:t>서버에 클라이언트가 접속</a:t>
            </a:r>
            <a:endParaRPr kumimoji="0" lang="ko-KR" altLang="en-US" sz="50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Lato Regular"/>
              <a:ea typeface="Lato Regular"/>
              <a:cs typeface="Lato Regular"/>
              <a:sym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55666172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1_BasicWhite">
  <a:themeElements>
    <a:clrScheme name="Proposal">
      <a:dk1>
        <a:srgbClr val="FFFFFF"/>
      </a:dk1>
      <a:lt1>
        <a:srgbClr val="262626"/>
      </a:lt1>
      <a:dk2>
        <a:srgbClr val="838383"/>
      </a:dk2>
      <a:lt2>
        <a:srgbClr val="818779"/>
      </a:lt2>
      <a:accent1>
        <a:srgbClr val="F6F6F3"/>
      </a:accent1>
      <a:accent2>
        <a:srgbClr val="F3F1E6"/>
      </a:accent2>
      <a:accent3>
        <a:srgbClr val="E5E2DC"/>
      </a:accent3>
      <a:accent4>
        <a:srgbClr val="D2CFC4"/>
      </a:accent4>
      <a:accent5>
        <a:srgbClr val="CBCEC8"/>
      </a:accent5>
      <a:accent6>
        <a:srgbClr val="A9ADA4"/>
      </a:accent6>
      <a:hlink>
        <a:srgbClr val="838383"/>
      </a:hlink>
      <a:folHlink>
        <a:srgbClr val="E5E2DC"/>
      </a:folHlink>
    </a:clrScheme>
    <a:fontScheme name="Proposal_kr">
      <a:majorFont>
        <a:latin typeface="Libre Caslon Display Regular"/>
        <a:ea typeface="NanumMyeongjo"/>
        <a:cs typeface="Libre Caslon Display Regular"/>
      </a:majorFont>
      <a:minorFont>
        <a:latin typeface="Lato"/>
        <a:ea typeface="Noto Sans KR Regular"/>
        <a:cs typeface="Libre Caslon Display Regular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6F3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Lato Bold"/>
            <a:ea typeface="Lato Bold"/>
            <a:cs typeface="Lato Bold"/>
            <a:sym typeface="Lato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81877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13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900" b="0" i="0" u="none" strike="noStrike" cap="none" spc="0" normalizeH="0" baseline="0">
            <a:ln>
              <a:noFill/>
            </a:ln>
            <a:solidFill>
              <a:srgbClr val="818779"/>
            </a:solidFill>
            <a:effectLst/>
            <a:uFillTx/>
            <a:latin typeface="Lato Regular"/>
            <a:ea typeface="Lato Regular"/>
            <a:cs typeface="Lato Regular"/>
            <a:sym typeface="Lato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Libre Caslon Display Regular"/>
        <a:ea typeface="Libre Caslon Display Regular"/>
        <a:cs typeface="Libre Caslon Display Regular"/>
      </a:majorFont>
      <a:minorFont>
        <a:latin typeface="Libre Caslon Display Regular"/>
        <a:ea typeface="Libre Caslon Display Regular"/>
        <a:cs typeface="Libre Caslon Display Regular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6F6F3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Lato Bold"/>
            <a:ea typeface="Lato Bold"/>
            <a:cs typeface="Lato Bold"/>
            <a:sym typeface="Lato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81877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13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900" b="0" i="0" u="none" strike="noStrike" cap="none" spc="0" normalizeH="0" baseline="0">
            <a:ln>
              <a:noFill/>
            </a:ln>
            <a:solidFill>
              <a:srgbClr val="818779"/>
            </a:solidFill>
            <a:effectLst/>
            <a:uFillTx/>
            <a:latin typeface="Lato Regular"/>
            <a:ea typeface="Lato Regular"/>
            <a:cs typeface="Lato Regular"/>
            <a:sym typeface="Lato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2159</TotalTime>
  <Words>687</Words>
  <Application>Microsoft Office PowerPoint</Application>
  <PresentationFormat>사용자 지정</PresentationFormat>
  <Paragraphs>220</Paragraphs>
  <Slides>14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5" baseType="lpstr">
      <vt:lpstr>Lato Bold</vt:lpstr>
      <vt:lpstr>Lato Regular</vt:lpstr>
      <vt:lpstr>Libre Caslon Display Regular</vt:lpstr>
      <vt:lpstr>NanumMyeongjo</vt:lpstr>
      <vt:lpstr>Noto Sans KR Bold</vt:lpstr>
      <vt:lpstr>Noto Sans KR Regular</vt:lpstr>
      <vt:lpstr>굴림</vt:lpstr>
      <vt:lpstr>나눔명조</vt:lpstr>
      <vt:lpstr>돋움</vt:lpstr>
      <vt:lpstr>맑은 고딕</vt:lpstr>
      <vt:lpstr>21_BasicWhite</vt:lpstr>
      <vt:lpstr>Raspberry Pi를 이용한  무선통신 기기</vt:lpstr>
      <vt:lpstr>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 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PROPOSAL</dc:title>
  <dc:creator>Admin</dc:creator>
  <cp:lastModifiedBy>Admin</cp:lastModifiedBy>
  <cp:revision>436</cp:revision>
  <dcterms:modified xsi:type="dcterms:W3CDTF">2021-06-25T04:54:45Z</dcterms:modified>
</cp:coreProperties>
</file>